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8"/>
  </p:notesMasterIdLst>
  <p:sldIdLst>
    <p:sldId id="274" r:id="rId2"/>
    <p:sldId id="287" r:id="rId3"/>
    <p:sldId id="276" r:id="rId4"/>
    <p:sldId id="288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8" r:id="rId13"/>
    <p:sldId id="300" r:id="rId14"/>
    <p:sldId id="299" r:id="rId15"/>
    <p:sldId id="301" r:id="rId16"/>
    <p:sldId id="325" r:id="rId17"/>
    <p:sldId id="324" r:id="rId18"/>
    <p:sldId id="303" r:id="rId19"/>
    <p:sldId id="304" r:id="rId20"/>
    <p:sldId id="305" r:id="rId21"/>
    <p:sldId id="306" r:id="rId22"/>
    <p:sldId id="318" r:id="rId23"/>
    <p:sldId id="319" r:id="rId24"/>
    <p:sldId id="320" r:id="rId25"/>
    <p:sldId id="310" r:id="rId26"/>
    <p:sldId id="321" r:id="rId27"/>
    <p:sldId id="312" r:id="rId28"/>
    <p:sldId id="313" r:id="rId29"/>
    <p:sldId id="317" r:id="rId30"/>
    <p:sldId id="323" r:id="rId31"/>
    <p:sldId id="315" r:id="rId32"/>
    <p:sldId id="316" r:id="rId33"/>
    <p:sldId id="326" r:id="rId34"/>
    <p:sldId id="328" r:id="rId35"/>
    <p:sldId id="322" r:id="rId36"/>
    <p:sldId id="289" r:id="rId3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533"/>
    <a:srgbClr val="B490F2"/>
    <a:srgbClr val="82C5E5"/>
    <a:srgbClr val="81C6E5"/>
    <a:srgbClr val="6FC4E3"/>
    <a:srgbClr val="83C3E6"/>
    <a:srgbClr val="BDD7EE"/>
    <a:srgbClr val="1F4E79"/>
    <a:srgbClr val="F9E7F5"/>
    <a:srgbClr val="F6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2" autoAdjust="0"/>
    <p:restoredTop sz="94656" autoAdjust="0"/>
  </p:normalViewPr>
  <p:slideViewPr>
    <p:cSldViewPr snapToGrid="0">
      <p:cViewPr varScale="1">
        <p:scale>
          <a:sx n="105" d="100"/>
          <a:sy n="105" d="100"/>
        </p:scale>
        <p:origin x="996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08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BD9AFF-8484-4D86-838B-0E53BD9351A3}"/>
              </a:ext>
            </a:extLst>
          </p:cNvPr>
          <p:cNvGrpSpPr/>
          <p:nvPr userDrawn="1"/>
        </p:nvGrpSpPr>
        <p:grpSpPr>
          <a:xfrm>
            <a:off x="0" y="0"/>
            <a:ext cx="9906000" cy="1309267"/>
            <a:chOff x="217783" y="0"/>
            <a:chExt cx="9906000" cy="13092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B830DF-419C-4B2D-B54A-8F0513901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83" y="0"/>
              <a:ext cx="9906000" cy="1204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D1A271-4277-4CF2-A7BB-1094AEEE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962" y="211524"/>
              <a:ext cx="1681179" cy="1097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1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t="8247"/>
          <a:stretch/>
        </p:blipFill>
        <p:spPr>
          <a:xfrm>
            <a:off x="3314700" y="1476113"/>
            <a:ext cx="6591300" cy="53818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4319" y="1714492"/>
            <a:ext cx="4692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E A R T 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324" y="3144306"/>
            <a:ext cx="2978208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42"/>
              </a:lnSpc>
            </a:pPr>
            <a:r>
              <a:rPr lang="ko-KR" altLang="en-US" sz="1300" spc="-8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임성해</a:t>
            </a:r>
            <a:r>
              <a:rPr lang="ko-KR" altLang="en-US" sz="1300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3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55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C04F04-81F9-4C3D-8B22-7BBEC2397F72}"/>
              </a:ext>
            </a:extLst>
          </p:cNvPr>
          <p:cNvSpPr/>
          <p:nvPr/>
        </p:nvSpPr>
        <p:spPr>
          <a:xfrm>
            <a:off x="769994" y="3529617"/>
            <a:ext cx="1209293" cy="2716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7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2023.04.03</a:t>
            </a:r>
            <a:endParaRPr lang="ko-KR" altLang="en-US" sz="154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A1EED-9FA6-4390-96A1-CAD1C047981A}"/>
              </a:ext>
            </a:extLst>
          </p:cNvPr>
          <p:cNvSpPr txBox="1"/>
          <p:nvPr/>
        </p:nvSpPr>
        <p:spPr>
          <a:xfrm>
            <a:off x="642419" y="487776"/>
            <a:ext cx="1524584" cy="254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ko-KR" sz="998" spc="-7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13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98" spc="-7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13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웹 프로젝트</a:t>
            </a:r>
            <a:endParaRPr lang="ko-KR" altLang="en-US" sz="998" spc="-7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13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694" y="1714581"/>
            <a:ext cx="4692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E A R T H</a:t>
            </a:r>
          </a:p>
        </p:txBody>
      </p:sp>
    </p:spTree>
    <p:extLst>
      <p:ext uri="{BB962C8B-B14F-4D97-AF65-F5344CB8AC3E}">
        <p14:creationId xmlns:p14="http://schemas.microsoft.com/office/powerpoint/2010/main" val="23889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760418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및 예산 계획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기획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8" name="직사각형 7"/>
          <p:cNvSpPr/>
          <p:nvPr/>
        </p:nvSpPr>
        <p:spPr>
          <a:xfrm flipV="1">
            <a:off x="861736" y="3725244"/>
            <a:ext cx="1875864" cy="41587"/>
          </a:xfrm>
          <a:prstGeom prst="rect">
            <a:avLst/>
          </a:prstGeom>
          <a:solidFill>
            <a:srgbClr val="1E4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0801" y="1837945"/>
            <a:ext cx="1957735" cy="4107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획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 flipV="1">
            <a:off x="861736" y="2784281"/>
            <a:ext cx="1875864" cy="4158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88952" y="2337237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임성해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2981486" y="3725244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40551" y="1837945"/>
            <a:ext cx="1957735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웹디자이너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2981486" y="2784281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8702" y="2337237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김지윤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5101235" y="3725244"/>
            <a:ext cx="1875864" cy="41587"/>
          </a:xfrm>
          <a:prstGeom prst="rect">
            <a:avLst/>
          </a:prstGeom>
          <a:solidFill>
            <a:srgbClr val="1E4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60301" y="1837945"/>
            <a:ext cx="1957735" cy="4107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웹퍼블리셔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5101235" y="2784281"/>
            <a:ext cx="1875864" cy="4158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28451" y="2337237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손배정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조윤구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7220985" y="3725244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80050" y="1837945"/>
            <a:ext cx="1957735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220985" y="2784281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48202" y="2337237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방인영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861736" y="3233788"/>
            <a:ext cx="1875864" cy="4158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2981486" y="3233788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 flipV="1">
            <a:off x="5101235" y="3233788"/>
            <a:ext cx="1875864" cy="4158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 flipV="1">
            <a:off x="7220985" y="3233788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1736" y="2887211"/>
            <a:ext cx="182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95093" y="2883085"/>
            <a:ext cx="182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14842" y="2883085"/>
            <a:ext cx="182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34591" y="2874085"/>
            <a:ext cx="182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20800" y="3721804"/>
            <a:ext cx="8316985" cy="4107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인건비 소계</a:t>
            </a: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(*3</a:t>
            </a: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</a:t>
            </a: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=  4,140</a:t>
            </a: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1736" y="3323319"/>
            <a:ext cx="187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7878" y="3319756"/>
            <a:ext cx="187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350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87627" y="3316662"/>
            <a:ext cx="187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07376" y="3323318"/>
            <a:ext cx="187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330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05475" y="5028444"/>
            <a:ext cx="8332310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비용 소계</a:t>
            </a: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(*12</a:t>
            </a: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</a:t>
            </a: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=  384</a:t>
            </a: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20799" y="5521444"/>
            <a:ext cx="8316985" cy="4107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 계  </a:t>
            </a:r>
            <a:r>
              <a:rPr lang="en-US" altLang="ko-KR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 4,524</a:t>
            </a: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981486" y="4558143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flipV="1">
            <a:off x="5101235" y="4558143"/>
            <a:ext cx="1875864" cy="41587"/>
          </a:xfrm>
          <a:prstGeom prst="rect">
            <a:avLst/>
          </a:prstGeom>
          <a:solidFill>
            <a:srgbClr val="1E4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90414" y="4178228"/>
            <a:ext cx="182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서버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01235" y="4175074"/>
            <a:ext cx="182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22422" y="4671868"/>
            <a:ext cx="187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01235" y="4669592"/>
            <a:ext cx="187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7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111107"/>
            <a:ext cx="4252546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646478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3" y="1929344"/>
            <a:ext cx="2247923" cy="2669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EARTH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로고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카테고리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스케치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업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 startAt="5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안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 startAt="5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 startAt="5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구현 페이지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4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3415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EARTH </a:t>
            </a:r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46"/>
          <a:stretch/>
        </p:blipFill>
        <p:spPr>
          <a:xfrm>
            <a:off x="1258744" y="2393560"/>
            <a:ext cx="2306962" cy="3056466"/>
          </a:xfrm>
          <a:prstGeom prst="rect">
            <a:avLst/>
          </a:prstGeom>
        </p:spPr>
      </p:pic>
      <p:sp>
        <p:nvSpPr>
          <p:cNvPr id="156" name="직사각형 155"/>
          <p:cNvSpPr/>
          <p:nvPr/>
        </p:nvSpPr>
        <p:spPr>
          <a:xfrm>
            <a:off x="5556956" y="2148399"/>
            <a:ext cx="2027746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86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EARTH </a:t>
            </a: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11420" y="3279045"/>
            <a:ext cx="4953000" cy="9746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전 세계를 </a:t>
            </a:r>
            <a:r>
              <a:rPr lang="ko-KR" altLang="en-US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담는</a:t>
            </a:r>
            <a:r>
              <a:rPr lang="en-US" altLang="ko-KR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나만의 </a:t>
            </a:r>
            <a:r>
              <a:rPr lang="ko-KR" altLang="en-US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여행 </a:t>
            </a:r>
            <a:r>
              <a:rPr lang="ko-KR" altLang="en-US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다이어리</a:t>
            </a:r>
            <a:r>
              <a:rPr lang="en-US" altLang="ko-KR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!</a:t>
            </a: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“EARTH”</a:t>
            </a:r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04" y="5034397"/>
            <a:ext cx="1181509" cy="3844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28998" y="4777982"/>
            <a:ext cx="2777384" cy="384416"/>
          </a:xfrm>
          <a:prstGeom prst="rect">
            <a:avLst/>
          </a:prstGeom>
          <a:solidFill>
            <a:srgbClr val="82C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1E4533"/>
                </a:solidFill>
              </a:rPr>
              <a:t>청춘  행복  신뢰</a:t>
            </a:r>
            <a:endParaRPr lang="ko-KR" altLang="en-US" sz="1200" dirty="0">
              <a:solidFill>
                <a:srgbClr val="1E4533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5928998" y="5342742"/>
            <a:ext cx="2777384" cy="384416"/>
          </a:xfrm>
          <a:prstGeom prst="rect">
            <a:avLst/>
          </a:prstGeom>
          <a:solidFill>
            <a:srgbClr val="B49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1E4533"/>
                </a:solidFill>
              </a:rPr>
              <a:t>치유  신비스러움  동경</a:t>
            </a:r>
            <a:endParaRPr lang="ko-KR" altLang="en-US" sz="1200" dirty="0">
              <a:solidFill>
                <a:srgbClr val="1E453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9874" y="5040935"/>
            <a:ext cx="828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COLOR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6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426994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카테고리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3849725" y="2074896"/>
            <a:ext cx="258094" cy="1884496"/>
            <a:chOff x="2484502" y="2034295"/>
            <a:chExt cx="258094" cy="188449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8AF4A2F-3B54-40E0-A36F-AB06B4720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513" y="3367622"/>
              <a:ext cx="198072" cy="19817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97942BF-6A64-4A11-AB7B-C28FC45A6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4502" y="2034295"/>
              <a:ext cx="258094" cy="23720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BB5EAB2-E405-40EA-9900-5BD1D1A4C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006" y="2724979"/>
              <a:ext cx="237086" cy="171147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C688B8C-59EC-47FA-9648-0A5AE046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2520" y="3020779"/>
              <a:ext cx="162059" cy="22219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136606A-DEE8-4E0A-BBFD-D775803FD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57" y="3690447"/>
              <a:ext cx="186985" cy="22834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0574DE2-1275-405D-A7F3-4ECACDDE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8511" y="2396151"/>
              <a:ext cx="210077" cy="204175"/>
            </a:xfrm>
            <a:prstGeom prst="rect">
              <a:avLst/>
            </a:prstGeom>
          </p:spPr>
        </p:pic>
      </p:grpSp>
      <p:sp>
        <p:nvSpPr>
          <p:cNvPr id="55" name="직사각형 54"/>
          <p:cNvSpPr/>
          <p:nvPr/>
        </p:nvSpPr>
        <p:spPr>
          <a:xfrm>
            <a:off x="2798291" y="2077243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항공</a:t>
            </a:r>
            <a:r>
              <a:rPr lang="ko-KR" altLang="en-US" sz="1000" dirty="0"/>
              <a:t>권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798291" y="2405919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숙박</a:t>
            </a:r>
            <a:endParaRPr lang="ko-KR" altLang="en-US" sz="1000" dirty="0"/>
          </a:p>
        </p:txBody>
      </p:sp>
      <p:sp>
        <p:nvSpPr>
          <p:cNvPr id="57" name="직사각형 56"/>
          <p:cNvSpPr/>
          <p:nvPr/>
        </p:nvSpPr>
        <p:spPr>
          <a:xfrm>
            <a:off x="2798291" y="2734595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여행상품</a:t>
            </a:r>
            <a:endParaRPr lang="ko-KR" altLang="en-US" sz="1000" dirty="0"/>
          </a:p>
        </p:txBody>
      </p:sp>
      <p:sp>
        <p:nvSpPr>
          <p:cNvPr id="58" name="직사각형 57"/>
          <p:cNvSpPr/>
          <p:nvPr/>
        </p:nvSpPr>
        <p:spPr>
          <a:xfrm>
            <a:off x="2798291" y="3063271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유심</a:t>
            </a:r>
            <a:r>
              <a:rPr lang="en-US" altLang="ko-KR" sz="900" dirty="0" smtClean="0"/>
              <a:t>/</a:t>
            </a:r>
            <a:r>
              <a:rPr lang="ko-KR" altLang="en-US" sz="900" dirty="0" err="1" smtClean="0"/>
              <a:t>와이파이</a:t>
            </a:r>
            <a:endParaRPr lang="ko-KR" altLang="en-US" sz="900" dirty="0"/>
          </a:p>
        </p:txBody>
      </p:sp>
      <p:sp>
        <p:nvSpPr>
          <p:cNvPr id="59" name="직사각형 58"/>
          <p:cNvSpPr/>
          <p:nvPr/>
        </p:nvSpPr>
        <p:spPr>
          <a:xfrm>
            <a:off x="2798291" y="3391947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액티비티</a:t>
            </a:r>
            <a:endParaRPr lang="ko-KR" altLang="en-US" sz="1000" dirty="0"/>
          </a:p>
        </p:txBody>
      </p:sp>
      <p:sp>
        <p:nvSpPr>
          <p:cNvPr id="60" name="직사각형 59"/>
          <p:cNvSpPr/>
          <p:nvPr/>
        </p:nvSpPr>
        <p:spPr>
          <a:xfrm>
            <a:off x="2798291" y="3720621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교통패스</a:t>
            </a:r>
            <a:endParaRPr lang="ko-KR" altLang="en-US" sz="1000" dirty="0"/>
          </a:p>
        </p:txBody>
      </p:sp>
      <p:sp>
        <p:nvSpPr>
          <p:cNvPr id="61" name="직사각형 60"/>
          <p:cNvSpPr/>
          <p:nvPr/>
        </p:nvSpPr>
        <p:spPr>
          <a:xfrm>
            <a:off x="2798291" y="4315443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홈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798291" y="4636771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검</a:t>
            </a:r>
            <a:r>
              <a:rPr lang="ko-KR" altLang="en-US" sz="1000" dirty="0"/>
              <a:t>색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798291" y="5887642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더보</a:t>
            </a:r>
            <a:r>
              <a:rPr lang="ko-KR" altLang="en-US" sz="1000" dirty="0" err="1"/>
              <a:t>기</a:t>
            </a:r>
            <a:endParaRPr lang="ko-KR" altLang="en-US" sz="100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2583380" y="1704108"/>
            <a:ext cx="0" cy="3262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2583380" y="3016669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586" y="2213362"/>
            <a:ext cx="0" cy="165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2691647" y="2218019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2690614" y="252744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2694587" y="288254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2692520" y="3216871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0454" y="355878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693171" y="386189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698720" y="442265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2696653" y="4756981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694587" y="509889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2693171" y="600985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2690454" y="4422656"/>
            <a:ext cx="1907" cy="159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580441" y="496701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4035677" y="462443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035452" y="517128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121942" y="4770689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공지사</a:t>
            </a:r>
            <a:r>
              <a:rPr lang="ko-KR" altLang="en-US" sz="1000" dirty="0"/>
              <a:t>항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7121942" y="5044426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이벤</a:t>
            </a:r>
            <a:r>
              <a:rPr lang="ko-KR" altLang="en-US" sz="1000" dirty="0"/>
              <a:t>트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7124899" y="5318163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할인혜</a:t>
            </a:r>
            <a:r>
              <a:rPr lang="ko-KR" altLang="en-US" sz="1000" dirty="0"/>
              <a:t>택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6997196" y="4859612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7003755" y="515080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7001689" y="540646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31467" y="5591900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제휴</a:t>
            </a:r>
            <a:r>
              <a:rPr lang="ko-KR" altLang="en-US" sz="1000" dirty="0" err="1"/>
              <a:t>사</a:t>
            </a:r>
            <a:endParaRPr lang="ko-KR" altLang="en-US" sz="1000" dirty="0"/>
          </a:p>
        </p:txBody>
      </p:sp>
      <p:sp>
        <p:nvSpPr>
          <p:cNvPr id="88" name="직사각형 87"/>
          <p:cNvSpPr/>
          <p:nvPr/>
        </p:nvSpPr>
        <p:spPr>
          <a:xfrm>
            <a:off x="7131467" y="586563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사용 내역</a:t>
            </a:r>
            <a:endParaRPr lang="ko-KR" altLang="en-US" sz="1000" dirty="0"/>
          </a:p>
        </p:txBody>
      </p:sp>
      <p:sp>
        <p:nvSpPr>
          <p:cNvPr id="89" name="직사각형 88"/>
          <p:cNvSpPr/>
          <p:nvPr/>
        </p:nvSpPr>
        <p:spPr>
          <a:xfrm>
            <a:off x="7128204" y="6139374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고객문</a:t>
            </a:r>
            <a:r>
              <a:rPr lang="ko-KR" altLang="en-US" sz="1000" dirty="0"/>
              <a:t>의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7002716" y="568288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7013089" y="597407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011023" y="622973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997196" y="4862950"/>
            <a:ext cx="14133" cy="1642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779333" y="6031760"/>
            <a:ext cx="3217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7128204" y="6413110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앱소개</a:t>
            </a:r>
            <a:endParaRPr lang="ko-KR" altLang="en-US" sz="1000" dirty="0"/>
          </a:p>
        </p:txBody>
      </p:sp>
      <p:cxnSp>
        <p:nvCxnSpPr>
          <p:cNvPr id="96" name="직선 연결선 95"/>
          <p:cNvCxnSpPr/>
          <p:nvPr/>
        </p:nvCxnSpPr>
        <p:spPr>
          <a:xfrm>
            <a:off x="7011329" y="6502152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4036992" y="5462472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4152032" y="5364636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알림</a:t>
            </a:r>
            <a:endParaRPr lang="ko-KR" altLang="en-US" sz="1000" dirty="0"/>
          </a:p>
        </p:txBody>
      </p:sp>
      <p:sp>
        <p:nvSpPr>
          <p:cNvPr id="99" name="직사각형 98"/>
          <p:cNvSpPr/>
          <p:nvPr/>
        </p:nvSpPr>
        <p:spPr>
          <a:xfrm>
            <a:off x="4152032" y="5625574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설정</a:t>
            </a:r>
            <a:endParaRPr lang="ko-KR" altLang="en-US" sz="1000" dirty="0"/>
          </a:p>
        </p:txBody>
      </p:sp>
      <p:sp>
        <p:nvSpPr>
          <p:cNvPr id="100" name="직사각형 99"/>
          <p:cNvSpPr/>
          <p:nvPr/>
        </p:nvSpPr>
        <p:spPr>
          <a:xfrm>
            <a:off x="4154887" y="4576381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저장된 후기</a:t>
            </a:r>
            <a:endParaRPr lang="ko-KR" altLang="en-US" sz="800" dirty="0"/>
          </a:p>
        </p:txBody>
      </p:sp>
      <p:sp>
        <p:nvSpPr>
          <p:cNvPr id="101" name="직사각형 100"/>
          <p:cNvSpPr/>
          <p:nvPr/>
        </p:nvSpPr>
        <p:spPr>
          <a:xfrm>
            <a:off x="4154887" y="4837319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 후기</a:t>
            </a:r>
            <a:endParaRPr lang="ko-KR" altLang="en-US" sz="1000" dirty="0"/>
          </a:p>
        </p:txBody>
      </p:sp>
      <p:sp>
        <p:nvSpPr>
          <p:cNvPr id="102" name="직사각형 101"/>
          <p:cNvSpPr/>
          <p:nvPr/>
        </p:nvSpPr>
        <p:spPr>
          <a:xfrm>
            <a:off x="4151624" y="5098258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장바구니</a:t>
            </a:r>
            <a:endParaRPr lang="ko-KR" altLang="en-US" sz="1000" dirty="0"/>
          </a:p>
        </p:txBody>
      </p:sp>
      <p:cxnSp>
        <p:nvCxnSpPr>
          <p:cNvPr id="103" name="직선 연결선 102"/>
          <p:cNvCxnSpPr/>
          <p:nvPr/>
        </p:nvCxnSpPr>
        <p:spPr>
          <a:xfrm>
            <a:off x="4025145" y="438921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4034276" y="5696512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2798291" y="4958099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마이페이</a:t>
            </a:r>
            <a:r>
              <a:rPr lang="ko-KR" altLang="en-US" sz="1000" dirty="0" err="1"/>
              <a:t>지</a:t>
            </a:r>
            <a:endParaRPr lang="ko-KR" altLang="en-US" sz="1000" dirty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4033610" y="491562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779709" y="5065958"/>
            <a:ext cx="249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4027783" y="4385155"/>
            <a:ext cx="6387" cy="1318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4151624" y="4315443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My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travel</a:t>
            </a:r>
            <a:endParaRPr lang="ko-KR" altLang="en-US" sz="1000" dirty="0"/>
          </a:p>
        </p:txBody>
      </p:sp>
      <p:cxnSp>
        <p:nvCxnSpPr>
          <p:cNvPr id="110" name="직선 연결선 109"/>
          <p:cNvCxnSpPr/>
          <p:nvPr/>
        </p:nvCxnSpPr>
        <p:spPr>
          <a:xfrm>
            <a:off x="2583380" y="1704108"/>
            <a:ext cx="222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1511817" y="1548771"/>
            <a:ext cx="1070846" cy="263769"/>
          </a:xfrm>
          <a:prstGeom prst="rect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메인 화면</a:t>
            </a:r>
            <a:endParaRPr lang="ko-KR" altLang="en-US" sz="1000" dirty="0"/>
          </a:p>
        </p:txBody>
      </p:sp>
      <p:sp>
        <p:nvSpPr>
          <p:cNvPr id="112" name="직사각형 111"/>
          <p:cNvSpPr/>
          <p:nvPr/>
        </p:nvSpPr>
        <p:spPr>
          <a:xfrm>
            <a:off x="2798291" y="1572225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My Travel</a:t>
            </a:r>
            <a:endParaRPr lang="ko-KR" altLang="en-US" sz="1000" dirty="0"/>
          </a:p>
        </p:txBody>
      </p:sp>
      <p:sp>
        <p:nvSpPr>
          <p:cNvPr id="113" name="직사각형 112"/>
          <p:cNvSpPr/>
          <p:nvPr/>
        </p:nvSpPr>
        <p:spPr>
          <a:xfrm>
            <a:off x="4159829" y="1322952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도시</a:t>
            </a:r>
            <a:endParaRPr lang="ko-KR" altLang="en-US" sz="1000" dirty="0"/>
          </a:p>
        </p:txBody>
      </p:sp>
      <p:sp>
        <p:nvSpPr>
          <p:cNvPr id="114" name="직사각형 113"/>
          <p:cNvSpPr/>
          <p:nvPr/>
        </p:nvSpPr>
        <p:spPr>
          <a:xfrm>
            <a:off x="4159829" y="1602399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일정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4159829" y="188184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카테고리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5145739" y="188184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자연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휴양</a:t>
            </a:r>
            <a:endParaRPr lang="ko-KR" altLang="en-US" sz="1000" dirty="0"/>
          </a:p>
        </p:txBody>
      </p:sp>
      <p:sp>
        <p:nvSpPr>
          <p:cNvPr id="117" name="직사각형 116"/>
          <p:cNvSpPr/>
          <p:nvPr/>
        </p:nvSpPr>
        <p:spPr>
          <a:xfrm>
            <a:off x="5145739" y="2179894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맛집탐방</a:t>
            </a:r>
            <a:endParaRPr lang="ko-KR" altLang="en-US" sz="1000" dirty="0"/>
          </a:p>
        </p:txBody>
      </p:sp>
      <p:sp>
        <p:nvSpPr>
          <p:cNvPr id="118" name="직사각형 117"/>
          <p:cNvSpPr/>
          <p:nvPr/>
        </p:nvSpPr>
        <p:spPr>
          <a:xfrm>
            <a:off x="5145739" y="2451928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문화</a:t>
            </a:r>
            <a:endParaRPr lang="ko-KR" altLang="en-US" sz="1000" dirty="0"/>
          </a:p>
        </p:txBody>
      </p:sp>
      <p:sp>
        <p:nvSpPr>
          <p:cNvPr id="119" name="직사각형 118"/>
          <p:cNvSpPr/>
          <p:nvPr/>
        </p:nvSpPr>
        <p:spPr>
          <a:xfrm>
            <a:off x="5145739" y="2723961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쇼핑</a:t>
            </a:r>
            <a:endParaRPr lang="ko-KR" altLang="en-US" sz="1000" dirty="0"/>
          </a:p>
        </p:txBody>
      </p:sp>
      <p:sp>
        <p:nvSpPr>
          <p:cNvPr id="120" name="직사각형 119"/>
          <p:cNvSpPr/>
          <p:nvPr/>
        </p:nvSpPr>
        <p:spPr>
          <a:xfrm>
            <a:off x="6009761" y="1881847"/>
            <a:ext cx="868903" cy="188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세부 카테고리</a:t>
            </a:r>
            <a:endParaRPr lang="ko-KR" altLang="en-US" sz="800" dirty="0"/>
          </a:p>
        </p:txBody>
      </p:sp>
      <p:sp>
        <p:nvSpPr>
          <p:cNvPr id="121" name="직사각형 120"/>
          <p:cNvSpPr/>
          <p:nvPr/>
        </p:nvSpPr>
        <p:spPr>
          <a:xfrm>
            <a:off x="7103869" y="1715034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후기</a:t>
            </a:r>
            <a:endParaRPr lang="ko-KR" altLang="en-US" sz="1000" dirty="0"/>
          </a:p>
        </p:txBody>
      </p:sp>
      <p:sp>
        <p:nvSpPr>
          <p:cNvPr id="122" name="직사각형 121"/>
          <p:cNvSpPr/>
          <p:nvPr/>
        </p:nvSpPr>
        <p:spPr>
          <a:xfrm>
            <a:off x="7097239" y="202834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상품추</a:t>
            </a:r>
            <a:r>
              <a:rPr lang="ko-KR" altLang="en-US" sz="1000" dirty="0"/>
              <a:t>천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4038120" y="140644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039961" y="168590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033987" y="195074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H="1">
            <a:off x="4035919" y="1409983"/>
            <a:ext cx="1" cy="539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V="1">
            <a:off x="3771983" y="1677899"/>
            <a:ext cx="270323" cy="3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5029732" y="1984381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5031921" y="227557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5033763" y="253904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 flipV="1">
            <a:off x="4902601" y="1981142"/>
            <a:ext cx="124930" cy="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 flipH="1">
            <a:off x="5027043" y="1988289"/>
            <a:ext cx="8395" cy="1375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5031395" y="2822420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5898765" y="197537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6994767" y="184772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6995959" y="209774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H="1">
            <a:off x="6994420" y="1847727"/>
            <a:ext cx="1" cy="256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6878005" y="197498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5143488" y="2997136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역사 유적지</a:t>
            </a:r>
            <a:endParaRPr lang="ko-KR" altLang="en-US" sz="800" dirty="0"/>
          </a:p>
        </p:txBody>
      </p:sp>
      <p:sp>
        <p:nvSpPr>
          <p:cNvPr id="140" name="직사각형 139"/>
          <p:cNvSpPr/>
          <p:nvPr/>
        </p:nvSpPr>
        <p:spPr>
          <a:xfrm>
            <a:off x="5143488" y="3269169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액티비티</a:t>
            </a:r>
            <a:endParaRPr lang="ko-KR" altLang="en-US" sz="1000" dirty="0"/>
          </a:p>
        </p:txBody>
      </p:sp>
      <p:cxnSp>
        <p:nvCxnSpPr>
          <p:cNvPr id="141" name="직선 연결선 140"/>
          <p:cNvCxnSpPr/>
          <p:nvPr/>
        </p:nvCxnSpPr>
        <p:spPr>
          <a:xfrm>
            <a:off x="5033807" y="308903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5027531" y="336068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 flipH="1">
            <a:off x="7955951" y="1842626"/>
            <a:ext cx="1" cy="256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852987" y="184071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7846357" y="2104310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7955951" y="197091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8065399" y="1877025"/>
            <a:ext cx="93992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상품 상세페이지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096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426994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카테고리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3849725" y="2074896"/>
            <a:ext cx="258094" cy="1884496"/>
            <a:chOff x="2484502" y="2034295"/>
            <a:chExt cx="258094" cy="188449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8AF4A2F-3B54-40E0-A36F-AB06B4720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513" y="3367622"/>
              <a:ext cx="198072" cy="19817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97942BF-6A64-4A11-AB7B-C28FC45A6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4502" y="2034295"/>
              <a:ext cx="258094" cy="23720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BB5EAB2-E405-40EA-9900-5BD1D1A4C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006" y="2724979"/>
              <a:ext cx="237086" cy="171147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C688B8C-59EC-47FA-9648-0A5AE046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2520" y="3020779"/>
              <a:ext cx="162059" cy="22219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136606A-DEE8-4E0A-BBFD-D775803FD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57" y="3690447"/>
              <a:ext cx="186985" cy="22834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0574DE2-1275-405D-A7F3-4ECACDDE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8511" y="2396151"/>
              <a:ext cx="210077" cy="204175"/>
            </a:xfrm>
            <a:prstGeom prst="rect">
              <a:avLst/>
            </a:prstGeom>
          </p:spPr>
        </p:pic>
      </p:grpSp>
      <p:sp>
        <p:nvSpPr>
          <p:cNvPr id="55" name="직사각형 54"/>
          <p:cNvSpPr/>
          <p:nvPr/>
        </p:nvSpPr>
        <p:spPr>
          <a:xfrm>
            <a:off x="2798291" y="2077243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항공</a:t>
            </a:r>
            <a:r>
              <a:rPr lang="ko-KR" altLang="en-US" sz="1000" dirty="0"/>
              <a:t>권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798291" y="2405919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숙박</a:t>
            </a:r>
            <a:endParaRPr lang="ko-KR" altLang="en-US" sz="1000" dirty="0"/>
          </a:p>
        </p:txBody>
      </p:sp>
      <p:sp>
        <p:nvSpPr>
          <p:cNvPr id="57" name="직사각형 56"/>
          <p:cNvSpPr/>
          <p:nvPr/>
        </p:nvSpPr>
        <p:spPr>
          <a:xfrm>
            <a:off x="2798291" y="2734595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여행상품</a:t>
            </a:r>
            <a:endParaRPr lang="ko-KR" altLang="en-US" sz="1000" dirty="0"/>
          </a:p>
        </p:txBody>
      </p:sp>
      <p:sp>
        <p:nvSpPr>
          <p:cNvPr id="58" name="직사각형 57"/>
          <p:cNvSpPr/>
          <p:nvPr/>
        </p:nvSpPr>
        <p:spPr>
          <a:xfrm>
            <a:off x="2798291" y="3063271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유심</a:t>
            </a:r>
            <a:r>
              <a:rPr lang="en-US" altLang="ko-KR" sz="900" dirty="0" smtClean="0"/>
              <a:t>/</a:t>
            </a:r>
            <a:r>
              <a:rPr lang="ko-KR" altLang="en-US" sz="900" dirty="0" err="1" smtClean="0"/>
              <a:t>와이파이</a:t>
            </a:r>
            <a:endParaRPr lang="ko-KR" altLang="en-US" sz="900" dirty="0"/>
          </a:p>
        </p:txBody>
      </p:sp>
      <p:sp>
        <p:nvSpPr>
          <p:cNvPr id="59" name="직사각형 58"/>
          <p:cNvSpPr/>
          <p:nvPr/>
        </p:nvSpPr>
        <p:spPr>
          <a:xfrm>
            <a:off x="2798291" y="3391947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액티비티</a:t>
            </a:r>
            <a:endParaRPr lang="ko-KR" altLang="en-US" sz="1000" dirty="0"/>
          </a:p>
        </p:txBody>
      </p:sp>
      <p:sp>
        <p:nvSpPr>
          <p:cNvPr id="60" name="직사각형 59"/>
          <p:cNvSpPr/>
          <p:nvPr/>
        </p:nvSpPr>
        <p:spPr>
          <a:xfrm>
            <a:off x="2798291" y="3720621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교통패스</a:t>
            </a:r>
            <a:endParaRPr lang="ko-KR" altLang="en-US" sz="1000" dirty="0"/>
          </a:p>
        </p:txBody>
      </p:sp>
      <p:sp>
        <p:nvSpPr>
          <p:cNvPr id="61" name="직사각형 60"/>
          <p:cNvSpPr/>
          <p:nvPr/>
        </p:nvSpPr>
        <p:spPr>
          <a:xfrm>
            <a:off x="2798291" y="4315443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홈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798291" y="4636771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검</a:t>
            </a:r>
            <a:r>
              <a:rPr lang="ko-KR" altLang="en-US" sz="1000" dirty="0"/>
              <a:t>색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798291" y="5887642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더보</a:t>
            </a:r>
            <a:r>
              <a:rPr lang="ko-KR" altLang="en-US" sz="1000" dirty="0" err="1"/>
              <a:t>기</a:t>
            </a:r>
            <a:endParaRPr lang="ko-KR" altLang="en-US" sz="100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2583380" y="1704108"/>
            <a:ext cx="0" cy="3262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2583380" y="3016669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586" y="2213362"/>
            <a:ext cx="0" cy="165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2691647" y="2218019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2690614" y="252744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2694587" y="288254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2692520" y="3216871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0454" y="355878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693171" y="386189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698720" y="442265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2696653" y="4756981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694587" y="509889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2693171" y="600985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2690454" y="4422656"/>
            <a:ext cx="1907" cy="159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580441" y="496701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4035677" y="462443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035452" y="517128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121942" y="4770689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공지사</a:t>
            </a:r>
            <a:r>
              <a:rPr lang="ko-KR" altLang="en-US" sz="1000" dirty="0"/>
              <a:t>항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7121942" y="5044426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이벤</a:t>
            </a:r>
            <a:r>
              <a:rPr lang="ko-KR" altLang="en-US" sz="1000" dirty="0"/>
              <a:t>트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7124899" y="5318163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할인혜</a:t>
            </a:r>
            <a:r>
              <a:rPr lang="ko-KR" altLang="en-US" sz="1000" dirty="0"/>
              <a:t>택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6997196" y="4859612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7003755" y="515080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7001689" y="540646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31467" y="5591900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제휴</a:t>
            </a:r>
            <a:r>
              <a:rPr lang="ko-KR" altLang="en-US" sz="1000" dirty="0" err="1"/>
              <a:t>사</a:t>
            </a:r>
            <a:endParaRPr lang="ko-KR" altLang="en-US" sz="1000" dirty="0"/>
          </a:p>
        </p:txBody>
      </p:sp>
      <p:sp>
        <p:nvSpPr>
          <p:cNvPr id="88" name="직사각형 87"/>
          <p:cNvSpPr/>
          <p:nvPr/>
        </p:nvSpPr>
        <p:spPr>
          <a:xfrm>
            <a:off x="7131467" y="586563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사용 내역</a:t>
            </a:r>
            <a:endParaRPr lang="ko-KR" altLang="en-US" sz="1000" dirty="0"/>
          </a:p>
        </p:txBody>
      </p:sp>
      <p:sp>
        <p:nvSpPr>
          <p:cNvPr id="89" name="직사각형 88"/>
          <p:cNvSpPr/>
          <p:nvPr/>
        </p:nvSpPr>
        <p:spPr>
          <a:xfrm>
            <a:off x="7128204" y="6139374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고객문</a:t>
            </a:r>
            <a:r>
              <a:rPr lang="ko-KR" altLang="en-US" sz="1000" dirty="0"/>
              <a:t>의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7002716" y="568288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7013089" y="597407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7011023" y="622973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997196" y="4862950"/>
            <a:ext cx="14133" cy="1642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779333" y="6031760"/>
            <a:ext cx="3217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7128204" y="6413110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앱소개</a:t>
            </a:r>
            <a:endParaRPr lang="ko-KR" altLang="en-US" sz="1000" dirty="0"/>
          </a:p>
        </p:txBody>
      </p:sp>
      <p:cxnSp>
        <p:nvCxnSpPr>
          <p:cNvPr id="96" name="직선 연결선 95"/>
          <p:cNvCxnSpPr/>
          <p:nvPr/>
        </p:nvCxnSpPr>
        <p:spPr>
          <a:xfrm>
            <a:off x="7011329" y="6502152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4036992" y="5462472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4150890" y="536628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알림</a:t>
            </a:r>
            <a:endParaRPr lang="ko-KR" altLang="en-US" sz="1000" dirty="0"/>
          </a:p>
        </p:txBody>
      </p:sp>
      <p:sp>
        <p:nvSpPr>
          <p:cNvPr id="99" name="직사각형 98"/>
          <p:cNvSpPr/>
          <p:nvPr/>
        </p:nvSpPr>
        <p:spPr>
          <a:xfrm>
            <a:off x="4150890" y="5627225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설정</a:t>
            </a:r>
            <a:endParaRPr lang="ko-KR" altLang="en-US" sz="1000" dirty="0"/>
          </a:p>
        </p:txBody>
      </p:sp>
      <p:sp>
        <p:nvSpPr>
          <p:cNvPr id="100" name="직사각형 99"/>
          <p:cNvSpPr/>
          <p:nvPr/>
        </p:nvSpPr>
        <p:spPr>
          <a:xfrm>
            <a:off x="4152708" y="4575926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저장된 후기</a:t>
            </a:r>
            <a:endParaRPr lang="ko-KR" altLang="en-US" sz="800" dirty="0"/>
          </a:p>
        </p:txBody>
      </p:sp>
      <p:sp>
        <p:nvSpPr>
          <p:cNvPr id="101" name="직사각형 100"/>
          <p:cNvSpPr/>
          <p:nvPr/>
        </p:nvSpPr>
        <p:spPr>
          <a:xfrm>
            <a:off x="4152708" y="4836864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내후기</a:t>
            </a:r>
            <a:endParaRPr lang="ko-KR" altLang="en-US" sz="1000" dirty="0"/>
          </a:p>
        </p:txBody>
      </p:sp>
      <p:sp>
        <p:nvSpPr>
          <p:cNvPr id="102" name="직사각형 101"/>
          <p:cNvSpPr/>
          <p:nvPr/>
        </p:nvSpPr>
        <p:spPr>
          <a:xfrm>
            <a:off x="4149445" y="5097803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장바구니</a:t>
            </a:r>
            <a:endParaRPr lang="ko-KR" altLang="en-US" sz="1000" dirty="0"/>
          </a:p>
        </p:txBody>
      </p:sp>
      <p:cxnSp>
        <p:nvCxnSpPr>
          <p:cNvPr id="103" name="직선 연결선 102"/>
          <p:cNvCxnSpPr/>
          <p:nvPr/>
        </p:nvCxnSpPr>
        <p:spPr>
          <a:xfrm>
            <a:off x="4025145" y="438921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4034276" y="5696512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2798291" y="4958099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마이페이</a:t>
            </a:r>
            <a:r>
              <a:rPr lang="ko-KR" altLang="en-US" sz="1000" dirty="0" err="1"/>
              <a:t>지</a:t>
            </a:r>
            <a:endParaRPr lang="ko-KR" altLang="en-US" sz="1000" dirty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4033610" y="491562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779709" y="5065958"/>
            <a:ext cx="249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4027783" y="4385155"/>
            <a:ext cx="6387" cy="1318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4149445" y="4314988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My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travel</a:t>
            </a:r>
            <a:endParaRPr lang="ko-KR" altLang="en-US" sz="1000" dirty="0"/>
          </a:p>
        </p:txBody>
      </p:sp>
      <p:cxnSp>
        <p:nvCxnSpPr>
          <p:cNvPr id="110" name="직선 연결선 109"/>
          <p:cNvCxnSpPr/>
          <p:nvPr/>
        </p:nvCxnSpPr>
        <p:spPr>
          <a:xfrm>
            <a:off x="2583380" y="1704108"/>
            <a:ext cx="222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1511817" y="1548771"/>
            <a:ext cx="1070846" cy="263769"/>
          </a:xfrm>
          <a:prstGeom prst="rect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메인 화면</a:t>
            </a:r>
            <a:endParaRPr lang="ko-KR" altLang="en-US" sz="1000" dirty="0"/>
          </a:p>
        </p:txBody>
      </p:sp>
      <p:sp>
        <p:nvSpPr>
          <p:cNvPr id="112" name="직사각형 111"/>
          <p:cNvSpPr/>
          <p:nvPr/>
        </p:nvSpPr>
        <p:spPr>
          <a:xfrm>
            <a:off x="2798291" y="1572225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My Travel</a:t>
            </a:r>
            <a:endParaRPr lang="ko-KR" altLang="en-US" sz="1000" dirty="0"/>
          </a:p>
        </p:txBody>
      </p:sp>
      <p:sp>
        <p:nvSpPr>
          <p:cNvPr id="113" name="직사각형 112"/>
          <p:cNvSpPr/>
          <p:nvPr/>
        </p:nvSpPr>
        <p:spPr>
          <a:xfrm>
            <a:off x="4159829" y="1322952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도시</a:t>
            </a:r>
            <a:endParaRPr lang="ko-KR" altLang="en-US" sz="1000" dirty="0"/>
          </a:p>
        </p:txBody>
      </p:sp>
      <p:sp>
        <p:nvSpPr>
          <p:cNvPr id="114" name="직사각형 113"/>
          <p:cNvSpPr/>
          <p:nvPr/>
        </p:nvSpPr>
        <p:spPr>
          <a:xfrm>
            <a:off x="4159829" y="1602399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일정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4159829" y="188184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카테고리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5145739" y="188184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자연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휴양</a:t>
            </a:r>
            <a:endParaRPr lang="ko-KR" altLang="en-US" sz="1000" dirty="0"/>
          </a:p>
        </p:txBody>
      </p:sp>
      <p:sp>
        <p:nvSpPr>
          <p:cNvPr id="117" name="직사각형 116"/>
          <p:cNvSpPr/>
          <p:nvPr/>
        </p:nvSpPr>
        <p:spPr>
          <a:xfrm>
            <a:off x="5145739" y="2179894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맛집탐방</a:t>
            </a:r>
            <a:endParaRPr lang="ko-KR" altLang="en-US" sz="1000" dirty="0"/>
          </a:p>
        </p:txBody>
      </p:sp>
      <p:sp>
        <p:nvSpPr>
          <p:cNvPr id="118" name="직사각형 117"/>
          <p:cNvSpPr/>
          <p:nvPr/>
        </p:nvSpPr>
        <p:spPr>
          <a:xfrm>
            <a:off x="5145739" y="2451928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문화</a:t>
            </a:r>
            <a:endParaRPr lang="ko-KR" altLang="en-US" sz="1000" dirty="0"/>
          </a:p>
        </p:txBody>
      </p:sp>
      <p:sp>
        <p:nvSpPr>
          <p:cNvPr id="119" name="직사각형 118"/>
          <p:cNvSpPr/>
          <p:nvPr/>
        </p:nvSpPr>
        <p:spPr>
          <a:xfrm>
            <a:off x="5145739" y="2723961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쇼핑</a:t>
            </a:r>
            <a:endParaRPr lang="ko-KR" altLang="en-US" sz="1000" dirty="0"/>
          </a:p>
        </p:txBody>
      </p:sp>
      <p:sp>
        <p:nvSpPr>
          <p:cNvPr id="120" name="직사각형 119"/>
          <p:cNvSpPr/>
          <p:nvPr/>
        </p:nvSpPr>
        <p:spPr>
          <a:xfrm>
            <a:off x="6009761" y="1881847"/>
            <a:ext cx="868903" cy="188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세부 카테고리</a:t>
            </a:r>
            <a:endParaRPr lang="ko-KR" altLang="en-US" sz="800" dirty="0"/>
          </a:p>
        </p:txBody>
      </p:sp>
      <p:sp>
        <p:nvSpPr>
          <p:cNvPr id="121" name="직사각형 120"/>
          <p:cNvSpPr/>
          <p:nvPr/>
        </p:nvSpPr>
        <p:spPr>
          <a:xfrm>
            <a:off x="7103869" y="1715034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후기</a:t>
            </a:r>
            <a:endParaRPr lang="ko-KR" altLang="en-US" sz="1000" dirty="0"/>
          </a:p>
        </p:txBody>
      </p:sp>
      <p:sp>
        <p:nvSpPr>
          <p:cNvPr id="122" name="직사각형 121"/>
          <p:cNvSpPr/>
          <p:nvPr/>
        </p:nvSpPr>
        <p:spPr>
          <a:xfrm>
            <a:off x="7097239" y="202834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상품추</a:t>
            </a:r>
            <a:r>
              <a:rPr lang="ko-KR" altLang="en-US" sz="1000" dirty="0"/>
              <a:t>천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4038120" y="140644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039961" y="1681311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033987" y="195074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H="1">
            <a:off x="4035919" y="1409983"/>
            <a:ext cx="1" cy="539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3792447" y="1688409"/>
            <a:ext cx="249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5029732" y="1984381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5031921" y="227557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5033763" y="253904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 flipV="1">
            <a:off x="4902601" y="1981142"/>
            <a:ext cx="124930" cy="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 flipH="1">
            <a:off x="5027043" y="1988289"/>
            <a:ext cx="8395" cy="1375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5031395" y="2822420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5898765" y="197537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6994767" y="184772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6995959" y="209774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H="1">
            <a:off x="6994420" y="1847727"/>
            <a:ext cx="1" cy="256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6878005" y="197498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5143488" y="2997136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역사 유적지</a:t>
            </a:r>
            <a:endParaRPr lang="ko-KR" altLang="en-US" sz="800" dirty="0"/>
          </a:p>
        </p:txBody>
      </p:sp>
      <p:sp>
        <p:nvSpPr>
          <p:cNvPr id="140" name="직사각형 139"/>
          <p:cNvSpPr/>
          <p:nvPr/>
        </p:nvSpPr>
        <p:spPr>
          <a:xfrm>
            <a:off x="5143488" y="3269169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액티비티</a:t>
            </a:r>
            <a:endParaRPr lang="ko-KR" altLang="en-US" sz="1000" dirty="0"/>
          </a:p>
        </p:txBody>
      </p:sp>
      <p:cxnSp>
        <p:nvCxnSpPr>
          <p:cNvPr id="141" name="직선 연결선 140"/>
          <p:cNvCxnSpPr/>
          <p:nvPr/>
        </p:nvCxnSpPr>
        <p:spPr>
          <a:xfrm>
            <a:off x="5033807" y="308903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5027531" y="336068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 flipH="1">
            <a:off x="7955951" y="1842626"/>
            <a:ext cx="1" cy="256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852987" y="184071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7846357" y="2104310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7955951" y="1970917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8065399" y="1877025"/>
            <a:ext cx="93992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상품 상세페이지</a:t>
            </a:r>
            <a:endParaRPr lang="ko-KR" altLang="en-US" sz="800" dirty="0"/>
          </a:p>
        </p:txBody>
      </p:sp>
      <p:sp>
        <p:nvSpPr>
          <p:cNvPr id="143" name="직사각형 14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2798877" y="4309561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홈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2798877" y="4630889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검</a:t>
            </a:r>
            <a:r>
              <a:rPr lang="ko-KR" altLang="en-US" sz="1000" dirty="0"/>
              <a:t>색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2798877" y="5881760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더보</a:t>
            </a:r>
            <a:r>
              <a:rPr lang="ko-KR" altLang="en-US" sz="1000" dirty="0" err="1"/>
              <a:t>기</a:t>
            </a:r>
            <a:endParaRPr lang="ko-KR" altLang="en-US" sz="1000" dirty="0"/>
          </a:p>
        </p:txBody>
      </p:sp>
      <p:cxnSp>
        <p:nvCxnSpPr>
          <p:cNvPr id="165" name="직선 연결선 164"/>
          <p:cNvCxnSpPr/>
          <p:nvPr/>
        </p:nvCxnSpPr>
        <p:spPr>
          <a:xfrm>
            <a:off x="2583966" y="1698226"/>
            <a:ext cx="0" cy="3262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699306" y="441677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697239" y="4751099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2695173" y="509301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93757" y="600397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 flipH="1">
            <a:off x="2691040" y="4416774"/>
            <a:ext cx="1907" cy="159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81027" y="4961131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2798877" y="4952217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마이페이</a:t>
            </a:r>
            <a:r>
              <a:rPr lang="ko-KR" altLang="en-US" sz="1000" dirty="0" err="1"/>
              <a:t>지</a:t>
            </a:r>
            <a:endParaRPr lang="ko-KR" altLang="en-US" sz="1000" dirty="0"/>
          </a:p>
        </p:txBody>
      </p:sp>
      <p:cxnSp>
        <p:nvCxnSpPr>
          <p:cNvPr id="207" name="직선 연결선 206"/>
          <p:cNvCxnSpPr/>
          <p:nvPr/>
        </p:nvCxnSpPr>
        <p:spPr>
          <a:xfrm>
            <a:off x="4034010" y="439358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780295" y="5060076"/>
            <a:ext cx="249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4030687" y="4389217"/>
            <a:ext cx="0" cy="67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/>
          <p:cNvSpPr/>
          <p:nvPr/>
        </p:nvSpPr>
        <p:spPr>
          <a:xfrm>
            <a:off x="4150031" y="4309106"/>
            <a:ext cx="75564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My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travel</a:t>
            </a:r>
            <a:endParaRPr lang="ko-KR" altLang="en-US" sz="1000" dirty="0"/>
          </a:p>
        </p:txBody>
      </p:sp>
      <p:cxnSp>
        <p:nvCxnSpPr>
          <p:cNvPr id="211" name="직선 연결선 210"/>
          <p:cNvCxnSpPr/>
          <p:nvPr/>
        </p:nvCxnSpPr>
        <p:spPr>
          <a:xfrm>
            <a:off x="2583966" y="1698226"/>
            <a:ext cx="222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1512403" y="1542889"/>
            <a:ext cx="1070846" cy="263769"/>
          </a:xfrm>
          <a:prstGeom prst="rect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메인 화면</a:t>
            </a:r>
            <a:endParaRPr lang="ko-KR" altLang="en-US" sz="1000" dirty="0"/>
          </a:p>
        </p:txBody>
      </p:sp>
      <p:sp>
        <p:nvSpPr>
          <p:cNvPr id="213" name="직사각형 212"/>
          <p:cNvSpPr/>
          <p:nvPr/>
        </p:nvSpPr>
        <p:spPr>
          <a:xfrm>
            <a:off x="2798877" y="1566343"/>
            <a:ext cx="973692" cy="2398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My Travel</a:t>
            </a:r>
            <a:endParaRPr lang="ko-KR" altLang="en-US" sz="1000" dirty="0"/>
          </a:p>
        </p:txBody>
      </p:sp>
      <p:sp>
        <p:nvSpPr>
          <p:cNvPr id="214" name="직사각형 213"/>
          <p:cNvSpPr/>
          <p:nvPr/>
        </p:nvSpPr>
        <p:spPr>
          <a:xfrm>
            <a:off x="4160415" y="1317070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도시</a:t>
            </a:r>
            <a:endParaRPr lang="ko-KR" altLang="en-US" sz="1000" dirty="0"/>
          </a:p>
        </p:txBody>
      </p:sp>
      <p:sp>
        <p:nvSpPr>
          <p:cNvPr id="215" name="직사각형 214"/>
          <p:cNvSpPr/>
          <p:nvPr/>
        </p:nvSpPr>
        <p:spPr>
          <a:xfrm>
            <a:off x="4160415" y="159651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일정</a:t>
            </a:r>
            <a:endParaRPr lang="ko-KR" altLang="en-US" sz="1000" dirty="0"/>
          </a:p>
        </p:txBody>
      </p:sp>
      <p:sp>
        <p:nvSpPr>
          <p:cNvPr id="216" name="직사각형 215"/>
          <p:cNvSpPr/>
          <p:nvPr/>
        </p:nvSpPr>
        <p:spPr>
          <a:xfrm>
            <a:off x="4160415" y="1875965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카테고리</a:t>
            </a:r>
            <a:endParaRPr lang="ko-KR" altLang="en-US" sz="1000" dirty="0"/>
          </a:p>
        </p:txBody>
      </p:sp>
      <p:sp>
        <p:nvSpPr>
          <p:cNvPr id="217" name="직사각형 216"/>
          <p:cNvSpPr/>
          <p:nvPr/>
        </p:nvSpPr>
        <p:spPr>
          <a:xfrm>
            <a:off x="5146325" y="1875965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자연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휴양</a:t>
            </a:r>
            <a:endParaRPr lang="ko-KR" altLang="en-US" sz="1000" dirty="0"/>
          </a:p>
        </p:txBody>
      </p:sp>
      <p:sp>
        <p:nvSpPr>
          <p:cNvPr id="218" name="직사각형 217"/>
          <p:cNvSpPr/>
          <p:nvPr/>
        </p:nvSpPr>
        <p:spPr>
          <a:xfrm>
            <a:off x="5146325" y="2174012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맛집탐방</a:t>
            </a:r>
            <a:endParaRPr lang="ko-KR" altLang="en-US" sz="1000" dirty="0"/>
          </a:p>
        </p:txBody>
      </p:sp>
      <p:sp>
        <p:nvSpPr>
          <p:cNvPr id="219" name="직사각형 218"/>
          <p:cNvSpPr/>
          <p:nvPr/>
        </p:nvSpPr>
        <p:spPr>
          <a:xfrm>
            <a:off x="5146325" y="2446046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문화</a:t>
            </a:r>
            <a:endParaRPr lang="ko-KR" altLang="en-US" sz="1000" dirty="0"/>
          </a:p>
        </p:txBody>
      </p:sp>
      <p:sp>
        <p:nvSpPr>
          <p:cNvPr id="220" name="직사각형 219"/>
          <p:cNvSpPr/>
          <p:nvPr/>
        </p:nvSpPr>
        <p:spPr>
          <a:xfrm>
            <a:off x="5146325" y="2718079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쇼핑</a:t>
            </a:r>
            <a:endParaRPr lang="ko-KR" altLang="en-US" sz="1000" dirty="0"/>
          </a:p>
        </p:txBody>
      </p:sp>
      <p:sp>
        <p:nvSpPr>
          <p:cNvPr id="221" name="직사각형 220"/>
          <p:cNvSpPr/>
          <p:nvPr/>
        </p:nvSpPr>
        <p:spPr>
          <a:xfrm>
            <a:off x="6010347" y="1875965"/>
            <a:ext cx="868903" cy="188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세부 카테고리</a:t>
            </a:r>
            <a:endParaRPr lang="ko-KR" altLang="en-US" sz="800" dirty="0"/>
          </a:p>
        </p:txBody>
      </p:sp>
      <p:sp>
        <p:nvSpPr>
          <p:cNvPr id="222" name="직사각형 221"/>
          <p:cNvSpPr/>
          <p:nvPr/>
        </p:nvSpPr>
        <p:spPr>
          <a:xfrm>
            <a:off x="7104455" y="1709152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후기</a:t>
            </a:r>
            <a:endParaRPr lang="ko-KR" altLang="en-US" sz="1000" dirty="0"/>
          </a:p>
        </p:txBody>
      </p:sp>
      <p:sp>
        <p:nvSpPr>
          <p:cNvPr id="223" name="직사각형 222"/>
          <p:cNvSpPr/>
          <p:nvPr/>
        </p:nvSpPr>
        <p:spPr>
          <a:xfrm>
            <a:off x="7097825" y="2022465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상품추</a:t>
            </a:r>
            <a:r>
              <a:rPr lang="ko-KR" altLang="en-US" sz="1000" dirty="0"/>
              <a:t>천</a:t>
            </a:r>
          </a:p>
        </p:txBody>
      </p:sp>
      <p:cxnSp>
        <p:nvCxnSpPr>
          <p:cNvPr id="224" name="직선 연결선 223"/>
          <p:cNvCxnSpPr/>
          <p:nvPr/>
        </p:nvCxnSpPr>
        <p:spPr>
          <a:xfrm>
            <a:off x="4038706" y="1400562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4040547" y="168002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/>
          <p:nvPr/>
        </p:nvCxnSpPr>
        <p:spPr>
          <a:xfrm>
            <a:off x="4034573" y="194486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 flipH="1">
            <a:off x="4036505" y="1404101"/>
            <a:ext cx="1" cy="539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/>
          <p:nvPr/>
        </p:nvCxnSpPr>
        <p:spPr>
          <a:xfrm>
            <a:off x="3771346" y="1682527"/>
            <a:ext cx="283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/>
          <p:nvPr/>
        </p:nvCxnSpPr>
        <p:spPr>
          <a:xfrm>
            <a:off x="5030318" y="1978499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>
            <a:off x="5032507" y="226969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>
            <a:off x="5034349" y="2533166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/>
          <p:nvPr/>
        </p:nvCxnSpPr>
        <p:spPr>
          <a:xfrm flipV="1">
            <a:off x="4903187" y="1983806"/>
            <a:ext cx="124930" cy="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/>
          <p:nvPr/>
        </p:nvCxnSpPr>
        <p:spPr>
          <a:xfrm flipH="1">
            <a:off x="5027629" y="1982407"/>
            <a:ext cx="8395" cy="1375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>
            <a:off x="5031981" y="281653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>
            <a:off x="5899351" y="196949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6995353" y="184184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6996545" y="209186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 flipH="1">
            <a:off x="6995006" y="1841845"/>
            <a:ext cx="1" cy="256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6878591" y="196910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직사각형 239"/>
          <p:cNvSpPr/>
          <p:nvPr/>
        </p:nvSpPr>
        <p:spPr>
          <a:xfrm>
            <a:off x="5144074" y="2991254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역사 유적지</a:t>
            </a:r>
            <a:endParaRPr lang="ko-KR" altLang="en-US" sz="800" dirty="0"/>
          </a:p>
        </p:txBody>
      </p:sp>
      <p:sp>
        <p:nvSpPr>
          <p:cNvPr id="241" name="직사각형 240"/>
          <p:cNvSpPr/>
          <p:nvPr/>
        </p:nvSpPr>
        <p:spPr>
          <a:xfrm>
            <a:off x="5144074" y="3263287"/>
            <a:ext cx="749118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액티비티</a:t>
            </a:r>
            <a:endParaRPr lang="ko-KR" altLang="en-US" sz="1000" dirty="0"/>
          </a:p>
        </p:txBody>
      </p:sp>
      <p:cxnSp>
        <p:nvCxnSpPr>
          <p:cNvPr id="242" name="직선 연결선 241"/>
          <p:cNvCxnSpPr/>
          <p:nvPr/>
        </p:nvCxnSpPr>
        <p:spPr>
          <a:xfrm>
            <a:off x="5034393" y="3083153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5028117" y="3354801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 flipH="1">
            <a:off x="7956537" y="1836744"/>
            <a:ext cx="1" cy="256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7853573" y="1834834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/>
          <p:cNvCxnSpPr/>
          <p:nvPr/>
        </p:nvCxnSpPr>
        <p:spPr>
          <a:xfrm>
            <a:off x="7846943" y="2098428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/>
          <p:nvPr/>
        </p:nvCxnSpPr>
        <p:spPr>
          <a:xfrm>
            <a:off x="7956537" y="1965035"/>
            <a:ext cx="111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직사각형 247"/>
          <p:cNvSpPr/>
          <p:nvPr/>
        </p:nvSpPr>
        <p:spPr>
          <a:xfrm>
            <a:off x="8065985" y="1871143"/>
            <a:ext cx="939924" cy="184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상품 상세페이지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32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771365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</a:t>
            </a:r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1026" name="Picture 2" descr="D:\LSH\과제싫어요\디자인스케치\images\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9" y="1365640"/>
            <a:ext cx="1269271" cy="26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LSH\과제싫어요\디자인스케치\images\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9" y="1356114"/>
            <a:ext cx="1274761" cy="26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LSH\과제싫어요\디자인스케치\images\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74" y="1365640"/>
            <a:ext cx="1269271" cy="26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LSH\과제싫어요\디자인스케치\images\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13" y="1365640"/>
            <a:ext cx="1276403" cy="26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LSH\과제싫어요\디자인스케치\images\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"/>
          <a:stretch/>
        </p:blipFill>
        <p:spPr bwMode="auto">
          <a:xfrm>
            <a:off x="5723502" y="1404102"/>
            <a:ext cx="1269271" cy="256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LSH\과제싫어요\디자인스케치\images\0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08" y="1372771"/>
            <a:ext cx="1276403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LSH\과제싫어요\디자인스케치\images\0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7" y="3983568"/>
            <a:ext cx="1276403" cy="262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LSH\과제싫어요\디자인스케치\images\0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9" y="3990698"/>
            <a:ext cx="1283533" cy="26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LSH\과제싫어요\디자인스케치\images\09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74" y="3990698"/>
            <a:ext cx="1276403" cy="26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LSH\과제싫어요\디자인스케치\images\1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02" y="3982621"/>
            <a:ext cx="1276403" cy="262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LSH\과제싫어요\디자인스케치\images\1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547" y="3979055"/>
            <a:ext cx="1290664" cy="263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LSH\과제싫어요\디자인스케치\images\12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"/>
          <a:stretch/>
        </p:blipFill>
        <p:spPr bwMode="auto">
          <a:xfrm>
            <a:off x="8460542" y="3997828"/>
            <a:ext cx="1283533" cy="260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:\LSH\과제싫어요\디자인스케치\images\13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13" y="3997829"/>
            <a:ext cx="1262141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5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575799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ko-KR" altLang="en-US" sz="152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2050" name="Picture 2" descr="D:\LSH\과제싫어요\3조 최종\목업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512532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LSH\과제싫어요\3조 최종\목업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29" y="1503007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LSH\과제싫어요\3조 최종\목업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3" y="1472811"/>
            <a:ext cx="1192218" cy="230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LSH\과제싫어요\3조 최종\목업\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636" y="1472811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LSH\과제싫어요\3조 최종\목업\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003" y="1472811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LSH\과제싫어요\3조 최종\목업\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78" y="1462315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LSH\과제싫어요\3조 최종\목업\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6" y="4199554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LSH\과제싫어요\3조 최종\목업\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29" y="4199554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LSH\과제싫어요\3조 최종\목업\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70" y="4190515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LSH\과제싫어요\3조 최종\목업\1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686" y="4190515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LSH\과제싫어요\3조 최종\목업\1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78" y="4190029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LSH\과제싫어요\3조 최종\목업\1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53" y="4190029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LSH\과제싫어요\3조 최종\목업\13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646" y="4190029"/>
            <a:ext cx="1192217" cy="2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6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575799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시안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7" y="1980819"/>
            <a:ext cx="1750642" cy="36535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8373" y="5739774"/>
            <a:ext cx="106169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고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42423" y="5739773"/>
            <a:ext cx="10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 인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80456" y="5743353"/>
            <a:ext cx="118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My travel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1607" y="5739771"/>
            <a:ext cx="153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카테고리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88585" y="5739771"/>
            <a:ext cx="197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휴양 검색결과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58" y="1980817"/>
            <a:ext cx="1750643" cy="3653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05" y="2011521"/>
            <a:ext cx="1738033" cy="36271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00" y="2007134"/>
            <a:ext cx="1740135" cy="36315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85" y="2007134"/>
            <a:ext cx="1738033" cy="36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575799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시안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9" y="1979784"/>
            <a:ext cx="1750642" cy="36535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23" y="1979784"/>
            <a:ext cx="1750642" cy="36535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8373" y="5739774"/>
            <a:ext cx="10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기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77712" y="5739771"/>
            <a:ext cx="163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상세페이지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80456" y="5743353"/>
            <a:ext cx="130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err="1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05907" y="5739771"/>
            <a:ext cx="153912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ko-KR" altLang="en-US" sz="1200" dirty="0" err="1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61" y="1979784"/>
            <a:ext cx="1750642" cy="36535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60" y="1979784"/>
            <a:ext cx="1750642" cy="36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7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575799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시안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8373" y="5739774"/>
            <a:ext cx="10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6413" y="5739774"/>
            <a:ext cx="163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 메인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53236" y="5739774"/>
            <a:ext cx="130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 색 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58307" y="5739774"/>
            <a:ext cx="153912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err="1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더보기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25" y="1968401"/>
            <a:ext cx="1746969" cy="36458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63" y="1960735"/>
            <a:ext cx="1750642" cy="3653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01" y="1953069"/>
            <a:ext cx="1750642" cy="36535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4" y="1953072"/>
            <a:ext cx="1750641" cy="36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8" y="-3362"/>
            <a:ext cx="9926037" cy="6871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523999"/>
            <a:ext cx="9144000" cy="5334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0035" y="738938"/>
            <a:ext cx="3484807" cy="796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-20038" y="775028"/>
            <a:ext cx="3484807" cy="796081"/>
          </a:xfrm>
          <a:prstGeom prst="rect">
            <a:avLst/>
          </a:prstGeom>
          <a:solidFill>
            <a:srgbClr val="33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87650" y="880680"/>
            <a:ext cx="2274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5E6"/>
                </a:solidFill>
                <a:latin typeface="나눔고딕"/>
                <a:ea typeface="나눔고딕 ExtraBold" panose="020D0904000000000000" pitchFamily="50" charset="-127"/>
              </a:rPr>
              <a:t>CONTENTS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5E6"/>
              </a:solidFill>
              <a:latin typeface="나눔고딕"/>
              <a:ea typeface="나눔고딕 ExtraBold" panose="020D09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9BD6BD-EECF-4F34-B0EF-2F6E23DE0DFE}"/>
              </a:ext>
            </a:extLst>
          </p:cNvPr>
          <p:cNvCxnSpPr>
            <a:endCxn id="15" idx="0"/>
          </p:cNvCxnSpPr>
          <p:nvPr/>
        </p:nvCxnSpPr>
        <p:spPr>
          <a:xfrm flipH="1">
            <a:off x="5646715" y="3302879"/>
            <a:ext cx="7521" cy="2656460"/>
          </a:xfrm>
          <a:prstGeom prst="line">
            <a:avLst/>
          </a:prstGeom>
          <a:ln w="19050">
            <a:solidFill>
              <a:srgbClr val="1E45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A4F3B4-066F-4356-95E9-F049B71A97F9}"/>
              </a:ext>
            </a:extLst>
          </p:cNvPr>
          <p:cNvGrpSpPr/>
          <p:nvPr/>
        </p:nvGrpSpPr>
        <p:grpSpPr>
          <a:xfrm>
            <a:off x="5455811" y="633838"/>
            <a:ext cx="2378295" cy="5929952"/>
            <a:chOff x="5381676" y="1310306"/>
            <a:chExt cx="2709968" cy="6756946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89BD6BD-EECF-4F34-B0EF-2F6E23DE0DFE}"/>
                </a:ext>
              </a:extLst>
            </p:cNvPr>
            <p:cNvCxnSpPr>
              <a:stCxn id="17" idx="4"/>
              <a:endCxn id="13" idx="0"/>
            </p:cNvCxnSpPr>
            <p:nvPr/>
          </p:nvCxnSpPr>
          <p:spPr>
            <a:xfrm flipH="1">
              <a:off x="5599207" y="1811621"/>
              <a:ext cx="1198" cy="2436081"/>
            </a:xfrm>
            <a:prstGeom prst="line">
              <a:avLst/>
            </a:prstGeom>
            <a:ln w="19050">
              <a:solidFill>
                <a:srgbClr val="1E45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842822-C57A-4FA2-A8BE-E8EFF4223BF5}"/>
                </a:ext>
              </a:extLst>
            </p:cNvPr>
            <p:cNvGrpSpPr/>
            <p:nvPr/>
          </p:nvGrpSpPr>
          <p:grpSpPr>
            <a:xfrm>
              <a:off x="5382874" y="1310306"/>
              <a:ext cx="2708770" cy="2813777"/>
              <a:chOff x="5393451" y="1310306"/>
              <a:chExt cx="2708770" cy="2813777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92669A0-AE39-44B1-99D2-2D02F27086D5}"/>
                  </a:ext>
                </a:extLst>
              </p:cNvPr>
              <p:cNvSpPr/>
              <p:nvPr/>
            </p:nvSpPr>
            <p:spPr>
              <a:xfrm>
                <a:off x="5393451" y="1376562"/>
                <a:ext cx="435060" cy="435060"/>
              </a:xfrm>
              <a:prstGeom prst="ellipse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52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DB27-B026-42A0-B8BA-DA66B30388D8}"/>
                  </a:ext>
                </a:extLst>
              </p:cNvPr>
              <p:cNvSpPr txBox="1"/>
              <p:nvPr/>
            </p:nvSpPr>
            <p:spPr>
              <a:xfrm>
                <a:off x="5889898" y="1310306"/>
                <a:ext cx="2212323" cy="2813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F4E7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 개발 기획</a:t>
                </a:r>
                <a:endPara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F4E7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  EARTH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컨셉</a:t>
                </a:r>
                <a:endPara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컨셉 도출 과정</a:t>
                </a:r>
                <a:endParaRPr lang="en-US" altLang="ko-KR" sz="1270" b="1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 SWOT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분석</a:t>
                </a:r>
                <a:endParaRPr lang="en-US" altLang="ko-KR" sz="1270" b="1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마케팅</a:t>
                </a:r>
                <a:endPara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인력 계획 및 업무</a:t>
                </a:r>
                <a:endPara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6.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일정 및 예산 계획</a:t>
                </a:r>
                <a:endParaRPr lang="ko-KR" altLang="en-US" sz="1270" b="1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B62459-6DC1-4EEE-B08B-1DB805845D87}"/>
                </a:ext>
              </a:extLst>
            </p:cNvPr>
            <p:cNvSpPr txBox="1"/>
            <p:nvPr/>
          </p:nvSpPr>
          <p:spPr>
            <a:xfrm>
              <a:off x="5879321" y="4166600"/>
              <a:ext cx="2212323" cy="3900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F4E79"/>
                  </a:solidFill>
                  <a:latin typeface="맑은 고딕" panose="020B0503020000020004" pitchFamily="50" charset="-127"/>
                </a:rPr>
                <a:t>앱 개발 </a:t>
              </a:r>
              <a:r>
                <a:rPr lang="ko-KR" altLang="en-US" sz="24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F4E79"/>
                  </a:solidFill>
                  <a:latin typeface="맑은 고딕" panose="020B0503020000020004" pitchFamily="50" charset="-127"/>
                </a:rPr>
                <a:t>컨셉</a:t>
              </a:r>
              <a:endPara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</a:endParaRPr>
            </a:p>
            <a:p>
              <a:endParaRPr lang="en-US" altLang="ko-KR" sz="4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 EARTH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로고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 카테고리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스케치</a:t>
              </a:r>
              <a:endParaRPr lang="en-US" altLang="ko-KR" sz="1270" b="1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업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 안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설명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구현 페이지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spcBef>
                  <a:spcPts val="155"/>
                </a:spcBef>
                <a:buAutoNum type="arabicPeriod" startAt="3"/>
                <a:tabLst>
                  <a:tab pos="55224" algn="l"/>
                  <a:tab pos="88358" algn="l"/>
                </a:tabLst>
              </a:pP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spcBef>
                  <a:spcPts val="155"/>
                </a:spcBef>
                <a:buAutoNum type="arabicPeriod" startAt="2"/>
                <a:tabLst>
                  <a:tab pos="55224" algn="l"/>
                  <a:tab pos="88358" algn="l"/>
                </a:tabLst>
              </a:pP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09784E8-6D4E-47B1-AE0D-7C9692207A2D}"/>
                </a:ext>
              </a:extLst>
            </p:cNvPr>
            <p:cNvSpPr/>
            <p:nvPr/>
          </p:nvSpPr>
          <p:spPr>
            <a:xfrm>
              <a:off x="5381676" y="4247702"/>
              <a:ext cx="435060" cy="435059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77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52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192669A0-AE39-44B1-99D2-2D02F27086D5}"/>
              </a:ext>
            </a:extLst>
          </p:cNvPr>
          <p:cNvSpPr/>
          <p:nvPr/>
        </p:nvSpPr>
        <p:spPr>
          <a:xfrm>
            <a:off x="5455808" y="5959339"/>
            <a:ext cx="381813" cy="38181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52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5926780" y="5915649"/>
            <a:ext cx="1367393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</a:rPr>
              <a:t>출 처</a:t>
            </a:r>
            <a:endParaRPr lang="en-US" altLang="ko-KR" sz="24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3" y="3399484"/>
            <a:ext cx="1607301" cy="3057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7" y="1676286"/>
            <a:ext cx="2290763" cy="478072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4487962" y="2562225"/>
            <a:ext cx="1293713" cy="1095672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085029" y="2731933"/>
            <a:ext cx="33334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앱을 실행시키면 로고가 보여집니다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48074" y="2196024"/>
            <a:ext cx="2027746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86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EARTH </a:t>
            </a: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67285" y="2994755"/>
            <a:ext cx="106169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고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5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6" y="1676286"/>
            <a:ext cx="2290763" cy="47807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2" y="3399484"/>
            <a:ext cx="1607301" cy="305752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4920794" y="2634108"/>
            <a:ext cx="876301" cy="124122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79505" y="2723185"/>
            <a:ext cx="33334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지난 로그인 기록이 남아 있는 상태입니다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 My travel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버튼을 누르면 나만의 여행계획을 바로 실행할 수 있습니다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48074" y="2196024"/>
            <a:ext cx="2027746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 Travel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5055830" y="3595933"/>
            <a:ext cx="1152524" cy="19531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579505" y="3869279"/>
            <a:ext cx="33334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메인 화면에는 모든 유저들이 사용가능 한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개의 카테고리와 특가 할인 여행 상품과 같은 광고성 글과 상품이 게시된다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8074" y="3342118"/>
            <a:ext cx="2027746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055830" y="5086541"/>
            <a:ext cx="741265" cy="531636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579504" y="5227066"/>
            <a:ext cx="33334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모든 화면에서 보여지는 하단 바로 홈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검색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마이페이지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더보기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 창으로 바로 이동할 수 있습니다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63492" y="4710815"/>
            <a:ext cx="2027746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7285" y="2990308"/>
            <a:ext cx="10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 인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5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6" y="1676287"/>
            <a:ext cx="2290763" cy="47807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28" y="3424756"/>
            <a:ext cx="1594016" cy="3032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8603" y="3077364"/>
            <a:ext cx="118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My travel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054396" y="2445956"/>
            <a:ext cx="876301" cy="124122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728526" y="2606916"/>
            <a:ext cx="33334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My travel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버튼을 누르면 나만의 여행계획을 바로 실행할 수 있습니다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97095" y="2079755"/>
            <a:ext cx="2027746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 Travel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204851" y="3597893"/>
            <a:ext cx="1152524" cy="19531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728526" y="3871239"/>
            <a:ext cx="33334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나만의 컨셉에 맞는 여행 일정을 짤 수 있도록 도시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일정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카테고리를 고르는 작업이 진행되어 집니다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97094" y="3344078"/>
            <a:ext cx="3594555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나만의 여행 만들기 화면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9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0179" y="3101143"/>
            <a:ext cx="153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카테고리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5204851" y="3597893"/>
            <a:ext cx="1152524" cy="19531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728526" y="3871239"/>
            <a:ext cx="3333441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좀 더 구체적인 정보만을 수집하여 보여질 수 있도록 세분화하는 작업이 이어집니다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선택된 카테고리와 관련된 가장 기본적인 태그들이 보여지며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추가하고 싶은 태그는 직접 검색할 수도 있습니다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97094" y="3344078"/>
            <a:ext cx="3594555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카테고리 </a:t>
            </a:r>
            <a:r>
              <a:rPr lang="ko-KR" altLang="en-US" sz="2386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27" y="3399481"/>
            <a:ext cx="1607303" cy="30575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6" y="1676286"/>
            <a:ext cx="2290763" cy="47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8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6" y="1676286"/>
            <a:ext cx="2290763" cy="47807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2" y="3470475"/>
            <a:ext cx="1607302" cy="29865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5917" y="3115720"/>
            <a:ext cx="197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휴양 검색결과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333875" y="2378693"/>
            <a:ext cx="2000247" cy="383557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05273" y="2652039"/>
            <a:ext cx="333344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전 페이지에서 내가 선택한 태그들이 보여지며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수정 버튼을 누르면 수정도 가능하다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73841" y="2124878"/>
            <a:ext cx="2265259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된 태그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057775" y="3399227"/>
            <a:ext cx="1276347" cy="273346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05273" y="3672573"/>
            <a:ext cx="33334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하트와 댓글이 가장 많이 달린 관련 후기들이 보여진다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더보기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버튼을 누르면 후기 창으로 넘어간다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73842" y="3145412"/>
            <a:ext cx="1455634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057775" y="4608107"/>
            <a:ext cx="1276347" cy="273346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705273" y="4881453"/>
            <a:ext cx="3333441" cy="79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자유여행을 계획 도중 패키지 상품으로 변심한 고객이나 일일 투어 상품을 원하는 고객들을 위해 카테고리 관련 상품이 추천된다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더보기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버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튼을 누르면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상품추천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창으로 넘어간다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73841" y="4354292"/>
            <a:ext cx="1741383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상품추천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4" y="3470593"/>
            <a:ext cx="1607301" cy="29864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6" y="1676287"/>
            <a:ext cx="2290763" cy="47807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67285" y="3123201"/>
            <a:ext cx="10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기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181598" y="2378693"/>
            <a:ext cx="1152524" cy="383557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705273" y="2652039"/>
            <a:ext cx="3610177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내가 선택한 후기의 글을 볼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여행 후기 작성자의 프로필 사진과 글과 관련한 태그를 확인할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또한 후기가 마음에 들 경우</a:t>
            </a:r>
            <a:r>
              <a:rPr lang="en-US" altLang="ko-KR" sz="11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좋아요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’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와 댓글을 남길 수 있으며 저장도 가능하다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저장된 후기는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마이페이지에서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확인할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73841" y="2124878"/>
            <a:ext cx="2265259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된 후기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076700" y="4316518"/>
            <a:ext cx="1971672" cy="598382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419522" y="4589864"/>
            <a:ext cx="3333441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후기를 작성할 때에는 관련 사진 및 글을 작성할 수 있는데 이때 이용했던 여행 상품들은 링크를 걸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만약 후기 내용이 마음에 들어 상품을 구매하거나 상세내용을 보고 싶을 경우는 클릭하면 된다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88090" y="4062703"/>
            <a:ext cx="3264873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 관련 상품 링크 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5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5" y="1676286"/>
            <a:ext cx="2290763" cy="47807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4" y="3470593"/>
            <a:ext cx="1607300" cy="2986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4454" y="3123201"/>
            <a:ext cx="163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상세페이지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181598" y="2378693"/>
            <a:ext cx="1152524" cy="383557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705273" y="2652039"/>
            <a:ext cx="36101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링크를 타고 들어오면 상품의 상세페이지로 들어오게 된다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773841" y="2124878"/>
            <a:ext cx="2865334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상세페이지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076700" y="4316518"/>
            <a:ext cx="1971672" cy="598382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419522" y="4589864"/>
            <a:ext cx="33334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관련 상품이 마음에 든다면 신청 가능한 날짜를 확인한 후 옵션을 선택하여 장바구니 담거나 혹은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즉시구매도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가능하다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88090" y="4062703"/>
            <a:ext cx="3264873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혹은 장바구니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31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1" y="3399484"/>
            <a:ext cx="1607301" cy="3057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6" y="1676287"/>
            <a:ext cx="2290763" cy="47807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306" y="3030151"/>
            <a:ext cx="130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err="1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181598" y="2378693"/>
            <a:ext cx="1152524" cy="383557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705273" y="2652039"/>
            <a:ext cx="36101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하단 바의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마이페이지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아이콘을 선택하면 바로 이동할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마이페이지에서는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My travel,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저장된 후기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내 후기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장바구니를 확인 할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</a:t>
            </a: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73841" y="2124878"/>
            <a:ext cx="2865334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639187" y="3887470"/>
            <a:ext cx="1971672" cy="598382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82009" y="4160816"/>
            <a:ext cx="3333441" cy="1133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My travel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페이지에는 내가 선택했던 정보들이 한 눈에 보여지며 달력을 클릭하면 하루하루 일정을 계획할 수 있는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팝업창이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열린다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팝업창에서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작성된 일정은 달력 밑에 전체일정으로 한 번에 정리되어 보여지기 때문에 확인하면서 수정 또한 가능하다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50577" y="3633655"/>
            <a:ext cx="3264873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스케쥴러</a:t>
            </a: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06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5" y="1676287"/>
            <a:ext cx="2290763" cy="47807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2" y="3399483"/>
            <a:ext cx="1607301" cy="3057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9490" y="3040474"/>
            <a:ext cx="153912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ko-KR" altLang="en-US" sz="1200" dirty="0" err="1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867273" y="3049127"/>
            <a:ext cx="1152524" cy="383557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0948" y="3322473"/>
            <a:ext cx="3610177" cy="62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날짜 별로 일정을 짤 수 있는 창이 뜬다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직접 작성해도 되며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혹은 장바구니에 담아두었던 상품들을 대조하면서 계획을 세워나갈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59516" y="2795312"/>
            <a:ext cx="2865334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ko-KR" altLang="en-US" sz="2386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6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7" y="1676287"/>
            <a:ext cx="2290763" cy="47807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2" y="3399483"/>
            <a:ext cx="1607302" cy="3057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2072" y="3052091"/>
            <a:ext cx="10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895848" y="3858752"/>
            <a:ext cx="1152524" cy="383557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419523" y="4132098"/>
            <a:ext cx="36101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로그인 혹은 회원가입을 할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88091" y="3604937"/>
            <a:ext cx="1789009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4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423219"/>
            <a:ext cx="4252546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기획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958590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3" y="2241456"/>
            <a:ext cx="2322752" cy="2298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EARTH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컨셉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 도출 과정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 SWOT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 startAt="4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 startAt="4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인력 계획 및 업무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eriod" startAt="4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및 예산 계획</a:t>
            </a:r>
            <a:endParaRPr lang="ko-KR" altLang="en-US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2" y="3399483"/>
            <a:ext cx="1607301" cy="30575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24" y="1676287"/>
            <a:ext cx="2290763" cy="4780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9" y="3399483"/>
            <a:ext cx="1607301" cy="3057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9490" y="3030151"/>
            <a:ext cx="163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 메인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4906246" y="2249027"/>
            <a:ext cx="1152524" cy="383557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429921" y="2522373"/>
            <a:ext cx="3610177" cy="62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비회원인 경우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My travel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기능을 이용하지 못하므로 회원가입을 유도할 수 있게 한다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그 외에 다른 기능들은 비회원도 이용 가능하다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498489" y="1995212"/>
            <a:ext cx="3264511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비회원용</a:t>
            </a: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메인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6" y="1676287"/>
            <a:ext cx="2290763" cy="47807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2" y="3399485"/>
            <a:ext cx="1607301" cy="30575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7285" y="3052093"/>
            <a:ext cx="130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 색 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934821" y="2620502"/>
            <a:ext cx="1152524" cy="383557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458496" y="2893848"/>
            <a:ext cx="3610177" cy="62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바로 내가 원하고자 하는 것만 찾고 싶을 때엔 검색기능을 이용할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검색화면에서는 월별 여행 인기검색어를 확인 할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527064" y="2366687"/>
            <a:ext cx="1511911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7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7" y="1676285"/>
            <a:ext cx="2290764" cy="47807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762" y="3040476"/>
            <a:ext cx="153912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err="1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더보기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071249" y="2500327"/>
            <a:ext cx="1152524" cy="383557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594924" y="2773673"/>
            <a:ext cx="3610177" cy="79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앱과 관련한 공지사항이나 이벤트 및 할인혜택을 확인 할 수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또한 고객 문의를 통해 사용하면서 불편한 사항을 접수할 수도 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663492" y="2246512"/>
            <a:ext cx="1511911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더보기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2" y="3399483"/>
            <a:ext cx="1607301" cy="30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691489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구현 페이지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5038" b="1730"/>
          <a:stretch/>
        </p:blipFill>
        <p:spPr>
          <a:xfrm>
            <a:off x="3741667" y="1662673"/>
            <a:ext cx="2354780" cy="48327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62" y="1543547"/>
            <a:ext cx="2380386" cy="50625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4604"/>
          <a:stretch/>
        </p:blipFill>
        <p:spPr>
          <a:xfrm>
            <a:off x="1072813" y="1661081"/>
            <a:ext cx="2385455" cy="49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" t="2676"/>
          <a:stretch/>
        </p:blipFill>
        <p:spPr>
          <a:xfrm>
            <a:off x="2547708" y="1657362"/>
            <a:ext cx="2376322" cy="49080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t="4228" b="4951"/>
          <a:stretch/>
        </p:blipFill>
        <p:spPr>
          <a:xfrm>
            <a:off x="7427591" y="1662673"/>
            <a:ext cx="2310511" cy="4811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 b="3274"/>
          <a:stretch/>
        </p:blipFill>
        <p:spPr>
          <a:xfrm>
            <a:off x="133307" y="1660394"/>
            <a:ext cx="2376322" cy="49642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5016" b="11787"/>
          <a:stretch/>
        </p:blipFill>
        <p:spPr>
          <a:xfrm>
            <a:off x="5034472" y="1731144"/>
            <a:ext cx="2300525" cy="48132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691489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구현 페이지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55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1386918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 처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571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8743" y="1801029"/>
            <a:ext cx="7475681" cy="3516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템플릿 참고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INFORGRAM DESIGN STUDIO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58744" y="2305051"/>
            <a:ext cx="7475681" cy="3516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디자인 참고 및 </a:t>
            </a:r>
            <a:r>
              <a:rPr lang="ko-KR" altLang="en-US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 참고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Pinterest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58744" y="2809073"/>
            <a:ext cx="7475681" cy="3516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자료조사 참고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1400" b="1" dirty="0">
                <a:solidFill>
                  <a:srgbClr val="1E4533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2018 </a:t>
            </a:r>
            <a:r>
              <a:rPr lang="ko-KR" altLang="en-US" sz="1400" b="1" dirty="0">
                <a:solidFill>
                  <a:schemeClr val="bg1"/>
                </a:solidFill>
              </a:rPr>
              <a:t>국민여행조사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보고서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분석편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문화체육관광부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744" y="3313095"/>
            <a:ext cx="7475681" cy="3516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사용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FLATICON.com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8744" y="3817117"/>
            <a:ext cx="7475681" cy="35162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Google image 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83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t="8247"/>
          <a:stretch/>
        </p:blipFill>
        <p:spPr>
          <a:xfrm>
            <a:off x="3314700" y="1476113"/>
            <a:ext cx="6591300" cy="5381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27AD9-12B3-4DCE-AEFF-3C785F4E05CC}"/>
              </a:ext>
            </a:extLst>
          </p:cNvPr>
          <p:cNvSpPr txBox="1"/>
          <p:nvPr/>
        </p:nvSpPr>
        <p:spPr>
          <a:xfrm>
            <a:off x="675735" y="2151865"/>
            <a:ext cx="5503958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5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AA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A1EED-9FA6-4390-96A1-CAD1C047981A}"/>
              </a:ext>
            </a:extLst>
          </p:cNvPr>
          <p:cNvSpPr txBox="1"/>
          <p:nvPr/>
        </p:nvSpPr>
        <p:spPr>
          <a:xfrm>
            <a:off x="642419" y="487776"/>
            <a:ext cx="1524584" cy="254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ko-KR" sz="998" spc="-7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13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998" spc="-7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13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프로젝트</a:t>
            </a:r>
            <a:endParaRPr lang="ko-KR" altLang="en-US" sz="998" spc="-7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113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9E9011-4DC2-42FA-8ED4-55A1639AC13E}"/>
              </a:ext>
            </a:extLst>
          </p:cNvPr>
          <p:cNvGrpSpPr/>
          <p:nvPr/>
        </p:nvGrpSpPr>
        <p:grpSpPr>
          <a:xfrm>
            <a:off x="642418" y="2156808"/>
            <a:ext cx="5503958" cy="1510231"/>
            <a:chOff x="600284" y="2139123"/>
            <a:chExt cx="5503958" cy="15102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27AD9-12B3-4DCE-AEFF-3C785F4E05CC}"/>
                </a:ext>
              </a:extLst>
            </p:cNvPr>
            <p:cNvSpPr txBox="1"/>
            <p:nvPr/>
          </p:nvSpPr>
          <p:spPr>
            <a:xfrm>
              <a:off x="600284" y="2139123"/>
              <a:ext cx="5503958" cy="106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35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THANK YOU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5F3C0F-6C07-40F0-ADEF-5C61C465D226}"/>
                </a:ext>
              </a:extLst>
            </p:cNvPr>
            <p:cNvSpPr/>
            <p:nvPr/>
          </p:nvSpPr>
          <p:spPr>
            <a:xfrm>
              <a:off x="678880" y="3126134"/>
              <a:ext cx="1933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맑은 고딕" panose="020B0503020000020004" pitchFamily="50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9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3415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EARTH </a:t>
            </a:r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기획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33859" y="5749299"/>
            <a:ext cx="29077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1E4533"/>
                </a:solidFill>
              </a:rPr>
              <a:t>자유여행자를 위한 </a:t>
            </a:r>
            <a:endParaRPr lang="en-US" altLang="ko-KR" sz="1200" dirty="0" smtClean="0">
              <a:solidFill>
                <a:srgbClr val="1E45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1E4533"/>
                </a:solidFill>
              </a:rPr>
              <a:t>여행일정 도우미</a:t>
            </a:r>
            <a:r>
              <a:rPr lang="en-US" altLang="ko-KR" sz="1200" dirty="0" smtClean="0">
                <a:solidFill>
                  <a:srgbClr val="1E4533"/>
                </a:solidFill>
              </a:rPr>
              <a:t>, EARTH</a:t>
            </a:r>
            <a:r>
              <a:rPr lang="en-US" altLang="ko-KR" sz="1400" dirty="0" smtClean="0">
                <a:solidFill>
                  <a:srgbClr val="1E4533"/>
                </a:solidFill>
              </a:rPr>
              <a:t>!</a:t>
            </a:r>
            <a:endParaRPr lang="ko-KR" altLang="en-US" sz="1400" dirty="0">
              <a:solidFill>
                <a:srgbClr val="1E4533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2921" y="5754371"/>
            <a:ext cx="290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1E4533"/>
                </a:solidFill>
              </a:rPr>
              <a:t>나만의 테마가 있는 여행을</a:t>
            </a:r>
            <a:endParaRPr lang="en-US" altLang="ko-KR" sz="1200" dirty="0" smtClean="0">
              <a:solidFill>
                <a:srgbClr val="1E45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1E4533"/>
                </a:solidFill>
              </a:rPr>
              <a:t>직접 계획해 보세요</a:t>
            </a:r>
            <a:r>
              <a:rPr lang="en-US" altLang="ko-KR" sz="1200" dirty="0" smtClean="0">
                <a:solidFill>
                  <a:srgbClr val="1E4533"/>
                </a:solidFill>
              </a:rPr>
              <a:t>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85065" y="5749299"/>
            <a:ext cx="3101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1E4533"/>
                </a:solidFill>
              </a:rPr>
              <a:t>세부 카테고리로</a:t>
            </a:r>
            <a:r>
              <a:rPr lang="en-US" altLang="ko-KR" sz="1200" dirty="0">
                <a:solidFill>
                  <a:srgbClr val="1E4533"/>
                </a:solidFill>
              </a:rPr>
              <a:t> </a:t>
            </a:r>
            <a:r>
              <a:rPr lang="ko-KR" altLang="en-US" sz="1200" dirty="0" smtClean="0">
                <a:solidFill>
                  <a:srgbClr val="1E4533"/>
                </a:solidFill>
              </a:rPr>
              <a:t>빠르고 정확한 </a:t>
            </a:r>
            <a:endParaRPr lang="en-US" altLang="ko-KR" sz="1200" dirty="0" smtClean="0">
              <a:solidFill>
                <a:srgbClr val="1E45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1E4533"/>
                </a:solidFill>
              </a:rPr>
              <a:t>여행 정보 탐색이</a:t>
            </a:r>
            <a:r>
              <a:rPr lang="en-US" altLang="ko-KR" sz="1200" dirty="0">
                <a:solidFill>
                  <a:srgbClr val="1E4533"/>
                </a:solidFill>
              </a:rPr>
              <a:t> </a:t>
            </a:r>
            <a:r>
              <a:rPr lang="ko-KR" altLang="en-US" sz="1200" dirty="0" smtClean="0">
                <a:solidFill>
                  <a:srgbClr val="1E4533"/>
                </a:solidFill>
              </a:rPr>
              <a:t>가능합니다</a:t>
            </a:r>
            <a:r>
              <a:rPr lang="en-US" altLang="ko-KR" sz="1200" dirty="0" smtClean="0">
                <a:solidFill>
                  <a:srgbClr val="1E4533"/>
                </a:solidFill>
              </a:rPr>
              <a:t>!</a:t>
            </a:r>
            <a:r>
              <a:rPr lang="ko-KR" altLang="en-US" sz="1200" dirty="0" smtClean="0">
                <a:solidFill>
                  <a:srgbClr val="1E4533"/>
                </a:solidFill>
              </a:rPr>
              <a:t> </a:t>
            </a:r>
            <a:endParaRPr lang="en-US" altLang="ko-KR" sz="1200" dirty="0" smtClean="0">
              <a:solidFill>
                <a:srgbClr val="1E453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43" y="1452415"/>
            <a:ext cx="2021887" cy="42195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50" y="1452415"/>
            <a:ext cx="2031103" cy="4238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89" y="1471650"/>
            <a:ext cx="2021887" cy="42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495922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 도출 과정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기획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5" y="1414566"/>
            <a:ext cx="1890897" cy="1304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5" y="2654321"/>
            <a:ext cx="3658630" cy="23302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2" y="5007178"/>
            <a:ext cx="3407876" cy="4892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692" y="5988441"/>
            <a:ext cx="3389104" cy="246221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1E4533"/>
                </a:solidFill>
              </a:rPr>
              <a:t>      2018 </a:t>
            </a:r>
            <a:r>
              <a:rPr lang="ko-KR" altLang="en-US" sz="1000" b="1" dirty="0" smtClean="0">
                <a:solidFill>
                  <a:srgbClr val="1E4533"/>
                </a:solidFill>
              </a:rPr>
              <a:t>국민여행조사</a:t>
            </a:r>
            <a:r>
              <a:rPr lang="en-US" altLang="ko-KR" sz="1000" b="1" dirty="0" smtClean="0">
                <a:solidFill>
                  <a:srgbClr val="1E4533"/>
                </a:solidFill>
              </a:rPr>
              <a:t> </a:t>
            </a:r>
            <a:r>
              <a:rPr lang="ko-KR" altLang="en-US" sz="1000" b="1" dirty="0" smtClean="0">
                <a:solidFill>
                  <a:srgbClr val="1E4533"/>
                </a:solidFill>
              </a:rPr>
              <a:t>보고서</a:t>
            </a:r>
            <a:r>
              <a:rPr lang="en-US" altLang="ko-KR" sz="1000" b="1" dirty="0">
                <a:solidFill>
                  <a:srgbClr val="1E4533"/>
                </a:solidFill>
              </a:rPr>
              <a:t> </a:t>
            </a:r>
            <a:r>
              <a:rPr lang="ko-KR" altLang="en-US" sz="1000" b="1" dirty="0" err="1" smtClean="0">
                <a:solidFill>
                  <a:srgbClr val="1E4533"/>
                </a:solidFill>
              </a:rPr>
              <a:t>분석편</a:t>
            </a:r>
            <a:r>
              <a:rPr lang="ko-KR" altLang="en-US" sz="1000" b="1" dirty="0" smtClean="0">
                <a:solidFill>
                  <a:srgbClr val="1E4533"/>
                </a:solidFill>
              </a:rPr>
              <a:t> </a:t>
            </a:r>
            <a:r>
              <a:rPr lang="en-US" altLang="ko-KR" sz="1000" b="1" dirty="0" smtClean="0">
                <a:solidFill>
                  <a:srgbClr val="1E4533"/>
                </a:solidFill>
              </a:rPr>
              <a:t>– </a:t>
            </a:r>
            <a:r>
              <a:rPr lang="ko-KR" altLang="en-US" sz="1000" b="1" dirty="0" smtClean="0">
                <a:solidFill>
                  <a:srgbClr val="1E4533"/>
                </a:solidFill>
              </a:rPr>
              <a:t>문화체육관광부</a:t>
            </a:r>
            <a:endParaRPr lang="ko-KR" altLang="en-US" sz="1000" b="1" dirty="0">
              <a:solidFill>
                <a:srgbClr val="1E453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7264" y="1833825"/>
            <a:ext cx="1207624" cy="212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50867" y="2093039"/>
            <a:ext cx="1207624" cy="251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51817" y="5304189"/>
            <a:ext cx="1516979" cy="1810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4076700" y="1943100"/>
            <a:ext cx="295275" cy="323850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줄무늬가 있는 오른쪽 화살표 48"/>
          <p:cNvSpPr/>
          <p:nvPr/>
        </p:nvSpPr>
        <p:spPr>
          <a:xfrm>
            <a:off x="4076700" y="3657529"/>
            <a:ext cx="295275" cy="323850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줄무늬가 있는 오른쪽 화살표 49"/>
          <p:cNvSpPr/>
          <p:nvPr/>
        </p:nvSpPr>
        <p:spPr>
          <a:xfrm>
            <a:off x="4076700" y="5304189"/>
            <a:ext cx="295275" cy="323850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011801" y="1463055"/>
            <a:ext cx="1284224" cy="1284224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여행정보 획득 모바일 앱 </a:t>
            </a:r>
            <a:endParaRPr lang="ko-KR" altLang="en-US" sz="11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6693789" y="1463055"/>
            <a:ext cx="1284224" cy="1284224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개인적인 여행후기 작성 기능</a:t>
            </a:r>
            <a:endParaRPr lang="en-US" altLang="ko-KR" sz="1100" b="1" dirty="0" smtClean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주변인</a:t>
            </a:r>
            <a:r>
              <a:rPr lang="en-US" altLang="ko-KR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덧셈 기호 53"/>
          <p:cNvSpPr/>
          <p:nvPr/>
        </p:nvSpPr>
        <p:spPr>
          <a:xfrm>
            <a:off x="6343650" y="1944243"/>
            <a:ext cx="321564" cy="321564"/>
          </a:xfrm>
          <a:prstGeom prst="mathPlus">
            <a:avLst/>
          </a:prstGeom>
          <a:solidFill>
            <a:srgbClr val="BDD7E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011801" y="3177342"/>
            <a:ext cx="1284224" cy="1284224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여행정보</a:t>
            </a:r>
            <a:endParaRPr lang="en-US" altLang="ko-KR" sz="1100" b="1" dirty="0" smtClean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구체적  </a:t>
            </a:r>
            <a:endParaRPr lang="en-US" altLang="ko-KR" sz="1100" b="1" dirty="0" smtClean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카테고리화</a:t>
            </a:r>
            <a:endParaRPr lang="ko-KR" altLang="en-US" sz="11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등호 55"/>
          <p:cNvSpPr/>
          <p:nvPr/>
        </p:nvSpPr>
        <p:spPr>
          <a:xfrm>
            <a:off x="6343650" y="3657529"/>
            <a:ext cx="323850" cy="323850"/>
          </a:xfrm>
          <a:prstGeom prst="mathEqual">
            <a:avLst/>
          </a:prstGeom>
          <a:solidFill>
            <a:srgbClr val="BDD7E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998809" y="4824002"/>
            <a:ext cx="1284224" cy="1284224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타겟 설정</a:t>
            </a:r>
            <a:endParaRPr lang="ko-KR" altLang="en-US" sz="11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등호 57"/>
          <p:cNvSpPr/>
          <p:nvPr/>
        </p:nvSpPr>
        <p:spPr>
          <a:xfrm>
            <a:off x="6341364" y="5304189"/>
            <a:ext cx="323850" cy="323850"/>
          </a:xfrm>
          <a:prstGeom prst="mathEqual">
            <a:avLst/>
          </a:prstGeom>
          <a:solidFill>
            <a:srgbClr val="BDD7E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715125" y="3103912"/>
            <a:ext cx="847725" cy="847725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</a:t>
            </a:r>
            <a:r>
              <a:rPr lang="en-US" altLang="ko-KR" sz="10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휴양</a:t>
            </a:r>
            <a:endParaRPr lang="ko-KR" altLang="en-US" sz="10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7610475" y="3103911"/>
            <a:ext cx="847725" cy="847725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  <a:endParaRPr lang="ko-KR" altLang="en-US" sz="10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8505825" y="3103910"/>
            <a:ext cx="847725" cy="847725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</a:t>
            </a:r>
            <a:endParaRPr lang="ko-KR" altLang="en-US" sz="10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715125" y="3723037"/>
            <a:ext cx="847725" cy="847725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  <a:endParaRPr lang="ko-KR" altLang="en-US" sz="10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610475" y="3723036"/>
            <a:ext cx="847725" cy="847725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역사 유적지</a:t>
            </a:r>
            <a:endParaRPr lang="ko-KR" altLang="en-US" sz="10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505825" y="3723035"/>
            <a:ext cx="847725" cy="847725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</a:t>
            </a:r>
            <a:endParaRPr lang="en-US" altLang="ko-KR" sz="1000" b="1" dirty="0" smtClean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dirty="0" err="1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비티</a:t>
            </a:r>
            <a:endParaRPr lang="ko-KR" altLang="en-US" sz="10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723545" y="4919818"/>
            <a:ext cx="2638425" cy="1092591"/>
          </a:xfrm>
          <a:prstGeom prst="round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자유여행을 계획하는 </a:t>
            </a:r>
            <a:r>
              <a:rPr lang="en-US" altLang="ko-KR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100" b="1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청춘 남녀</a:t>
            </a:r>
            <a:endParaRPr lang="ko-KR" altLang="en-US" sz="1100" b="1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3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6394456" y="4149246"/>
            <a:ext cx="3250787" cy="22039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7127" y="4179979"/>
            <a:ext cx="3250787" cy="21005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394456" y="1623492"/>
            <a:ext cx="3250787" cy="21005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67127" y="1623493"/>
            <a:ext cx="3250787" cy="21005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1819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SWOT </a:t>
            </a:r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기획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1330" y="1759139"/>
            <a:ext cx="2904263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>
              <a:lnSpc>
                <a:spcPct val="150000"/>
              </a:lnSpc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여행계획에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어려움을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겪는 여행자들을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위해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여행의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테마를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구체적으로 카테고리화 시켜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여행정보</a:t>
            </a:r>
            <a:r>
              <a:rPr lang="en-US" altLang="ko-KR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이용자의 주관적인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후기</a:t>
            </a:r>
            <a:r>
              <a:rPr lang="en-US" altLang="ko-KR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상품</a:t>
            </a:r>
            <a:r>
              <a:rPr lang="en-US" altLang="ko-KR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투어 상품 등</a:t>
            </a:r>
            <a:r>
              <a:rPr lang="en-US" altLang="ko-KR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선별하여 보여줍니다</a:t>
            </a:r>
            <a:r>
              <a:rPr lang="en-US" altLang="ko-KR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58270" indent="-158270">
              <a:lnSpc>
                <a:spcPct val="150000"/>
              </a:lnSpc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하여 사용하면 회원페이지에서 여행 </a:t>
            </a:r>
            <a:r>
              <a:rPr lang="ko-KR" altLang="en-US" sz="10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스케쥴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제공하여 가상으로 여행계획을 세워 볼 수 있습니다</a:t>
            </a:r>
            <a:r>
              <a:rPr lang="en-US" altLang="ko-KR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17914" y="2455935"/>
            <a:ext cx="2880605" cy="2880601"/>
          </a:xfrm>
          <a:prstGeom prst="ellipse">
            <a:avLst/>
          </a:prstGeom>
          <a:noFill/>
          <a:ln w="571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413003" y="2500644"/>
            <a:ext cx="1224669" cy="12246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trength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96959" y="2500644"/>
            <a:ext cx="1224669" cy="122466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Weakness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413003" y="4008429"/>
            <a:ext cx="1224669" cy="122466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Threat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96959" y="4008429"/>
            <a:ext cx="1224669" cy="12246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Opportunity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5147623">
            <a:off x="4903656" y="2362976"/>
            <a:ext cx="227576" cy="196186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11121433">
            <a:off x="6290630" y="3782339"/>
            <a:ext cx="227581" cy="196191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이등변 삼각형 17"/>
          <p:cNvSpPr/>
          <p:nvPr/>
        </p:nvSpPr>
        <p:spPr>
          <a:xfrm rot="16200000">
            <a:off x="4770135" y="5238439"/>
            <a:ext cx="227583" cy="196193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21252378">
            <a:off x="3403443" y="3553038"/>
            <a:ext cx="227578" cy="196186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49591" y="1616024"/>
            <a:ext cx="2904263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>
              <a:lnSpc>
                <a:spcPct val="150000"/>
              </a:lnSpc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초기에는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이용자가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적으므로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이용자의 주관적인 여행 후기내용보다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광고성을 띈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전문적인 여행에디터의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후기와 투자자의 광고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많이 노출될 수 밖에 없습니다</a:t>
            </a:r>
            <a:r>
              <a:rPr lang="en-US" altLang="ko-KR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0386" y="4052057"/>
            <a:ext cx="2904263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>
              <a:lnSpc>
                <a:spcPct val="150000"/>
              </a:lnSpc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 자리를 잡은 많은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앱이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존재하기 때문에 유저들을 유치해야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하는데 필요한 광고 마케팅에 많은 비용이 듭니다</a:t>
            </a:r>
            <a:r>
              <a:rPr lang="en-US" altLang="ko-KR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549591" y="3946785"/>
            <a:ext cx="2904263" cy="254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>
              <a:lnSpc>
                <a:spcPct val="150000"/>
              </a:lnSpc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컨셉을 카테고리화 시켜 내가 보고싶은 정보만을 한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눈에 쉽게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 수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있으며</a:t>
            </a:r>
            <a:r>
              <a:rPr lang="en-US" altLang="ko-KR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 자체가 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어려운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여행자들은 관련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대입해보고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쉽게 계획을 짜고 수정할 수 있습니다</a:t>
            </a:r>
            <a:r>
              <a:rPr lang="en-US" altLang="ko-KR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58270" indent="-158270">
              <a:lnSpc>
                <a:spcPct val="150000"/>
              </a:lnSpc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자신만의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후기를 통해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여행자들과 소통할 수 있으며</a:t>
            </a:r>
            <a:r>
              <a:rPr lang="en-US" altLang="ko-KR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하트를 </a:t>
            </a:r>
            <a:r>
              <a:rPr lang="ko-KR" altLang="en-US" sz="10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받은 </a:t>
            </a:r>
            <a:r>
              <a:rPr lang="ko-KR" altLang="en-US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유저에게는 이벤트 형식으로 여행상품을 제공함으로써 고객 유치 및 자발적 여행정보를 얻을 수 있습니다</a:t>
            </a:r>
            <a:r>
              <a:rPr lang="en-US" altLang="ko-KR" sz="10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36461" y="2428942"/>
            <a:ext cx="1377751" cy="137774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116535" y="3932662"/>
            <a:ext cx="1377751" cy="137774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5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771365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기획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51220" y="3863656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매체 안에서의 소통과 이벤트를 통한 광고 효과 및 고객확보</a:t>
            </a:r>
            <a:endParaRPr lang="en-US" altLang="ko-KR" sz="1200" spc="-26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10466" y="2977135"/>
            <a:ext cx="1177292" cy="11772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미디어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23127" y="2977135"/>
            <a:ext cx="1177292" cy="11772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 링크</a:t>
            </a:r>
            <a:r>
              <a:rPr lang="en-US" altLang="ko-KR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블로그 마케팅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35788" y="2977135"/>
            <a:ext cx="1177292" cy="11772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상품 제휴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948450" y="2977135"/>
            <a:ext cx="1177292" cy="11772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 카드 </a:t>
            </a:r>
            <a:endParaRPr lang="en-US" altLang="ko-KR" sz="12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 프로그램</a:t>
            </a:r>
            <a:endParaRPr lang="en-US" altLang="ko-KR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461112" y="2977135"/>
            <a:ext cx="1177292" cy="11772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2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후기 이벤트</a:t>
            </a:r>
            <a:endParaRPr lang="ko-KR" altLang="en-US" sz="12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14204" y="4035108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잠재적 고객 유치와 기존의 다른 앱의 충성고객을 유치하기 위한 홍보</a:t>
            </a:r>
            <a:endParaRPr lang="en-US" altLang="ko-KR" sz="12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06016" y="3951129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여행사와의 상품 제휴를 통한 투자금 확보</a:t>
            </a:r>
            <a:endParaRPr lang="en-US" altLang="ko-KR" sz="1200" spc="-26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상품 확보</a:t>
            </a:r>
            <a:endParaRPr lang="en-US" altLang="ko-KR" sz="1200" spc="-26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endParaRPr lang="en-US" altLang="ko-KR" sz="12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829103" y="3836828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카드사 제휴를 통한 투자금 확보</a:t>
            </a:r>
            <a:endParaRPr lang="en-US" altLang="ko-KR" sz="1200" spc="-26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 프로그램을 통한 마케팅 효과</a:t>
            </a:r>
            <a:endParaRPr lang="en-US" altLang="ko-KR" sz="1200" spc="-26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31984" y="3836831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사용자와의 소통을 제공 </a:t>
            </a:r>
            <a:endParaRPr lang="en-US" altLang="ko-KR" sz="1200" spc="-26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r>
              <a:rPr lang="ko-KR" altLang="en-US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자발적</a:t>
            </a:r>
            <a:r>
              <a:rPr lang="en-US" altLang="ko-KR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spc="-2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객관적 여행정보 획득</a:t>
            </a:r>
            <a:endParaRPr lang="en-US" altLang="ko-KR" sz="1200" spc="-26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65673" y="2172428"/>
            <a:ext cx="5175153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수단 </a:t>
            </a:r>
            <a:r>
              <a:rPr lang="en-US" altLang="ko-KR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자금 조달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760418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인력 계획 및 업무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기획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81486" y="2171319"/>
            <a:ext cx="1875864" cy="359065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01235" y="2171319"/>
            <a:ext cx="1875864" cy="359065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20985" y="2171319"/>
            <a:ext cx="1875864" cy="359065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6370" y="2189191"/>
            <a:ext cx="1875864" cy="359065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861736" y="5720390"/>
            <a:ext cx="1875864" cy="4158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0801" y="1837945"/>
            <a:ext cx="1957735" cy="4107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획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861736" y="2784281"/>
            <a:ext cx="1875864" cy="4158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8952" y="2337237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임성해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이등변 삼각형 17"/>
          <p:cNvSpPr/>
          <p:nvPr/>
        </p:nvSpPr>
        <p:spPr>
          <a:xfrm rot="10800000">
            <a:off x="1692241" y="2797988"/>
            <a:ext cx="214855" cy="175066"/>
          </a:xfrm>
          <a:prstGeom prst="triangle">
            <a:avLst/>
          </a:prstGeom>
          <a:solidFill>
            <a:srgbClr val="1E4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8952" y="3031682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아이디어의 구체화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와이어프레임</a:t>
            </a:r>
            <a:endParaRPr lang="ko-KR" altLang="en-US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2981486" y="5720390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40551" y="1837945"/>
            <a:ext cx="1957735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웹디자이너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981486" y="2784281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08702" y="2337237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김지윤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811991" y="2797988"/>
            <a:ext cx="214855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08702" y="3031682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UI/UX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시안 작업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GUI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ko-KR" altLang="en-US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5101235" y="5720390"/>
            <a:ext cx="1875864" cy="4158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60301" y="1837945"/>
            <a:ext cx="1957735" cy="4107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웹퍼블리셔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 flipV="1">
            <a:off x="5101235" y="2784281"/>
            <a:ext cx="1875864" cy="4158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28451" y="2337237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손배정</a:t>
            </a:r>
            <a:r>
              <a:rPr lang="en-US" altLang="ko-KR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조윤구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이등변 삼각형 29"/>
          <p:cNvSpPr/>
          <p:nvPr/>
        </p:nvSpPr>
        <p:spPr>
          <a:xfrm rot="10800000">
            <a:off x="5931740" y="2797988"/>
            <a:ext cx="214855" cy="175066"/>
          </a:xfrm>
          <a:prstGeom prst="triangle">
            <a:avLst/>
          </a:prstGeom>
          <a:solidFill>
            <a:srgbClr val="1E4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28451" y="3031682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HTML </a:t>
            </a:r>
            <a:r>
              <a:rPr lang="ko-KR" altLang="en-US" sz="1400" spc="-127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마크업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CSS / jQuery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</a:t>
            </a:r>
          </a:p>
        </p:txBody>
      </p:sp>
      <p:sp>
        <p:nvSpPr>
          <p:cNvPr id="33" name="직사각형 32"/>
          <p:cNvSpPr/>
          <p:nvPr/>
        </p:nvSpPr>
        <p:spPr>
          <a:xfrm flipV="1">
            <a:off x="7220985" y="5720390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80050" y="1837945"/>
            <a:ext cx="1957735" cy="41070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V="1">
            <a:off x="7220985" y="2784281"/>
            <a:ext cx="1875864" cy="415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48202" y="2337237"/>
            <a:ext cx="1821434" cy="322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방인영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이등변 삼각형 36"/>
          <p:cNvSpPr/>
          <p:nvPr/>
        </p:nvSpPr>
        <p:spPr>
          <a:xfrm rot="10800000">
            <a:off x="8051489" y="2797988"/>
            <a:ext cx="214855" cy="175066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248202" y="3031682"/>
            <a:ext cx="1821434" cy="2930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spc="-127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 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6575" indent="-86575">
              <a:lnSpc>
                <a:spcPts val="1534"/>
              </a:lnSpc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en-US" altLang="ko-KR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/DB</a:t>
            </a:r>
            <a:r>
              <a:rPr lang="ko-KR" altLang="en-US" sz="14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sz="14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6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760418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및 예산 계획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기획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43494"/>
              </p:ext>
            </p:extLst>
          </p:nvPr>
        </p:nvGraphicFramePr>
        <p:xfrm>
          <a:off x="991149" y="1940943"/>
          <a:ext cx="7915558" cy="400500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17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4390">
                  <a:extLst>
                    <a:ext uri="{9D8B030D-6E8A-4147-A177-3AD203B41FA5}">
                      <a16:colId xmlns:a16="http://schemas.microsoft.com/office/drawing/2014/main" val="2523782884"/>
                    </a:ext>
                  </a:extLst>
                </a:gridCol>
                <a:gridCol w="354389">
                  <a:extLst>
                    <a:ext uri="{9D8B030D-6E8A-4147-A177-3AD203B41FA5}">
                      <a16:colId xmlns:a16="http://schemas.microsoft.com/office/drawing/2014/main" val="1332211275"/>
                    </a:ext>
                  </a:extLst>
                </a:gridCol>
                <a:gridCol w="354390">
                  <a:extLst>
                    <a:ext uri="{9D8B030D-6E8A-4147-A177-3AD203B41FA5}">
                      <a16:colId xmlns:a16="http://schemas.microsoft.com/office/drawing/2014/main" val="2752795890"/>
                    </a:ext>
                  </a:extLst>
                </a:gridCol>
                <a:gridCol w="354389">
                  <a:extLst>
                    <a:ext uri="{9D8B030D-6E8A-4147-A177-3AD203B41FA5}">
                      <a16:colId xmlns:a16="http://schemas.microsoft.com/office/drawing/2014/main" val="1999170431"/>
                    </a:ext>
                  </a:extLst>
                </a:gridCol>
                <a:gridCol w="316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622">
                  <a:extLst>
                    <a:ext uri="{9D8B030D-6E8A-4147-A177-3AD203B41FA5}">
                      <a16:colId xmlns:a16="http://schemas.microsoft.com/office/drawing/2014/main" val="77542987"/>
                    </a:ext>
                  </a:extLst>
                </a:gridCol>
                <a:gridCol w="316623">
                  <a:extLst>
                    <a:ext uri="{9D8B030D-6E8A-4147-A177-3AD203B41FA5}">
                      <a16:colId xmlns:a16="http://schemas.microsoft.com/office/drawing/2014/main" val="533806447"/>
                    </a:ext>
                  </a:extLst>
                </a:gridCol>
                <a:gridCol w="316622">
                  <a:extLst>
                    <a:ext uri="{9D8B030D-6E8A-4147-A177-3AD203B41FA5}">
                      <a16:colId xmlns:a16="http://schemas.microsoft.com/office/drawing/2014/main" val="820744722"/>
                    </a:ext>
                  </a:extLst>
                </a:gridCol>
                <a:gridCol w="316623">
                  <a:extLst>
                    <a:ext uri="{9D8B030D-6E8A-4147-A177-3AD203B41FA5}">
                      <a16:colId xmlns:a16="http://schemas.microsoft.com/office/drawing/2014/main" val="1757863511"/>
                    </a:ext>
                  </a:extLst>
                </a:gridCol>
                <a:gridCol w="316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622">
                  <a:extLst>
                    <a:ext uri="{9D8B030D-6E8A-4147-A177-3AD203B41FA5}">
                      <a16:colId xmlns:a16="http://schemas.microsoft.com/office/drawing/2014/main" val="801097694"/>
                    </a:ext>
                  </a:extLst>
                </a:gridCol>
                <a:gridCol w="316623">
                  <a:extLst>
                    <a:ext uri="{9D8B030D-6E8A-4147-A177-3AD203B41FA5}">
                      <a16:colId xmlns:a16="http://schemas.microsoft.com/office/drawing/2014/main" val="3190500087"/>
                    </a:ext>
                  </a:extLst>
                </a:gridCol>
                <a:gridCol w="316622">
                  <a:extLst>
                    <a:ext uri="{9D8B030D-6E8A-4147-A177-3AD203B41FA5}">
                      <a16:colId xmlns:a16="http://schemas.microsoft.com/office/drawing/2014/main" val="3294609134"/>
                    </a:ext>
                  </a:extLst>
                </a:gridCol>
                <a:gridCol w="316623">
                  <a:extLst>
                    <a:ext uri="{9D8B030D-6E8A-4147-A177-3AD203B41FA5}">
                      <a16:colId xmlns:a16="http://schemas.microsoft.com/office/drawing/2014/main" val="4278871899"/>
                    </a:ext>
                  </a:extLst>
                </a:gridCol>
              </a:tblGrid>
              <a:tr h="4146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b="1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7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7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7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7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7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700" b="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1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컨텐츠 컨셉 및 분석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139"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 조사 및 벤치마킹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139"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기획서 작성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1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와이어 프레임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139">
                <a:tc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UI/UX </a:t>
                      </a: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4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개발 및 구축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13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r>
                        <a:rPr lang="en-US" altLang="ko-KR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/DB</a:t>
                      </a: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4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테스트 및 </a:t>
                      </a:r>
                      <a:endParaRPr lang="en-US" altLang="ko-KR" sz="1200" spc="-1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200" spc="-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베타 테스트</a:t>
                      </a:r>
                      <a:endParaRPr lang="ko-KR" altLang="en-US" sz="12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/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30" marR="93930" marT="46965" marB="46965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0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2074</TotalTime>
  <Words>1504</Words>
  <Application>Microsoft Office PowerPoint</Application>
  <PresentationFormat>A4 용지(210x297mm)</PresentationFormat>
  <Paragraphs>442</Paragraphs>
  <Slides>36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Arial Unicode MS</vt:lpstr>
      <vt:lpstr>나눔고딕</vt:lpstr>
      <vt:lpstr>나눔고딕 ExtraBold</vt:lpstr>
      <vt:lpstr>나눔바른고딕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Sung-Hae</cp:lastModifiedBy>
  <cp:revision>281</cp:revision>
  <dcterms:created xsi:type="dcterms:W3CDTF">2016-06-20T00:21:39Z</dcterms:created>
  <dcterms:modified xsi:type="dcterms:W3CDTF">2023-04-03T10:20:07Z</dcterms:modified>
</cp:coreProperties>
</file>